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8"/>
  </p:notesMasterIdLst>
  <p:sldIdLst>
    <p:sldId id="256" r:id="rId2"/>
    <p:sldId id="299" r:id="rId3"/>
    <p:sldId id="341" r:id="rId4"/>
    <p:sldId id="342" r:id="rId5"/>
    <p:sldId id="343" r:id="rId6"/>
    <p:sldId id="344" r:id="rId7"/>
    <p:sldId id="340" r:id="rId8"/>
    <p:sldId id="300" r:id="rId9"/>
    <p:sldId id="257" r:id="rId10"/>
    <p:sldId id="258" r:id="rId11"/>
    <p:sldId id="289" r:id="rId12"/>
    <p:sldId id="290" r:id="rId13"/>
    <p:sldId id="291" r:id="rId14"/>
    <p:sldId id="292" r:id="rId15"/>
    <p:sldId id="294" r:id="rId16"/>
    <p:sldId id="295" r:id="rId17"/>
    <p:sldId id="293" r:id="rId18"/>
    <p:sldId id="296" r:id="rId19"/>
    <p:sldId id="297" r:id="rId20"/>
    <p:sldId id="298" r:id="rId21"/>
    <p:sldId id="322"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47" r:id="rId36"/>
    <p:sldId id="321" r:id="rId37"/>
    <p:sldId id="301" r:id="rId38"/>
    <p:sldId id="302" r:id="rId39"/>
    <p:sldId id="303" r:id="rId40"/>
    <p:sldId id="304" r:id="rId41"/>
    <p:sldId id="305" r:id="rId42"/>
    <p:sldId id="306" r:id="rId43"/>
    <p:sldId id="259" r:id="rId44"/>
    <p:sldId id="278" r:id="rId45"/>
    <p:sldId id="307" r:id="rId46"/>
    <p:sldId id="325" r:id="rId47"/>
    <p:sldId id="324" r:id="rId48"/>
    <p:sldId id="323" r:id="rId49"/>
    <p:sldId id="264" r:id="rId50"/>
    <p:sldId id="281" r:id="rId51"/>
    <p:sldId id="352" r:id="rId52"/>
    <p:sldId id="349" r:id="rId53"/>
    <p:sldId id="353" r:id="rId54"/>
    <p:sldId id="350" r:id="rId55"/>
    <p:sldId id="351" r:id="rId56"/>
    <p:sldId id="348" r:id="rId57"/>
    <p:sldId id="354" r:id="rId58"/>
    <p:sldId id="345" r:id="rId59"/>
    <p:sldId id="346" r:id="rId60"/>
    <p:sldId id="283" r:id="rId61"/>
    <p:sldId id="284" r:id="rId62"/>
    <p:sldId id="326" r:id="rId63"/>
    <p:sldId id="327" r:id="rId64"/>
    <p:sldId id="328" r:id="rId65"/>
    <p:sldId id="329" r:id="rId66"/>
    <p:sldId id="330" r:id="rId67"/>
    <p:sldId id="331" r:id="rId68"/>
    <p:sldId id="332" r:id="rId69"/>
    <p:sldId id="285" r:id="rId70"/>
    <p:sldId id="333" r:id="rId71"/>
    <p:sldId id="335" r:id="rId72"/>
    <p:sldId id="336" r:id="rId73"/>
    <p:sldId id="337" r:id="rId74"/>
    <p:sldId id="338" r:id="rId75"/>
    <p:sldId id="334" r:id="rId76"/>
    <p:sldId id="288" r:id="rId77"/>
  </p:sldIdLst>
  <p:sldSz cx="18288000" cy="10287000"/>
  <p:notesSz cx="6858000" cy="9144000"/>
  <p:embeddedFontLst>
    <p:embeddedFont>
      <p:font typeface="Muli Bold" panose="020B0604020202020204" charset="0"/>
      <p:regular r:id="rId79"/>
    </p:embeddedFont>
    <p:embeddedFont>
      <p:font typeface="Muli Regular" panose="020B0604020202020204" charset="0"/>
      <p:regular r:id="rId80"/>
    </p:embeddedFont>
    <p:embeddedFont>
      <p:font typeface="Segoe UI" panose="020B0502040204020203" pitchFamily="34" charset="0"/>
      <p:regular r:id="rId81"/>
      <p:bold r:id="rId82"/>
      <p:italic r:id="rId83"/>
      <p:boldItalic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16244-3450-436D-AAC4-BE47772A6AA6}" v="8" dt="2025-07-12T12:07:09.444"/>
    <p1510:client id="{2263523D-10AC-4670-A272-1922C537DB9C}" v="50" dt="2025-07-11T17:57:11.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4" d="100"/>
          <a:sy n="44" d="100"/>
        </p:scale>
        <p:origin x="900"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6.fntdata"/><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887E9-7328-4369-B0BB-342B6692932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4105020-06E1-4CE7-BD67-72C76A4D8F65}">
      <dgm:prSet/>
      <dgm:spPr/>
      <dgm:t>
        <a:bodyPr/>
        <a:lstStyle/>
        <a:p>
          <a:r>
            <a:rPr lang="en-US" b="0" i="0" baseline="0"/>
            <a:t>Loyalty programs have expanded to include hotels, car rentals, and retail brands—giving customers more opportunities to earn points beyond flights. </a:t>
          </a:r>
          <a:endParaRPr lang="en-US"/>
        </a:p>
      </dgm:t>
    </dgm:pt>
    <dgm:pt modelId="{3EE8BCB1-EA9E-4D0B-BE1E-78A6E8B52CB5}" type="parTrans" cxnId="{AB911124-9F38-4DE9-8C40-3988D4ADE782}">
      <dgm:prSet/>
      <dgm:spPr/>
      <dgm:t>
        <a:bodyPr/>
        <a:lstStyle/>
        <a:p>
          <a:endParaRPr lang="en-US"/>
        </a:p>
      </dgm:t>
    </dgm:pt>
    <dgm:pt modelId="{57D37C27-0DB3-426A-B5DB-EA5F3D1A647A}" type="sibTrans" cxnId="{AB911124-9F38-4DE9-8C40-3988D4ADE782}">
      <dgm:prSet/>
      <dgm:spPr/>
      <dgm:t>
        <a:bodyPr/>
        <a:lstStyle/>
        <a:p>
          <a:endParaRPr lang="en-US"/>
        </a:p>
      </dgm:t>
    </dgm:pt>
    <dgm:pt modelId="{CED51566-E821-4594-A089-D405DBD7F126}">
      <dgm:prSet/>
      <dgm:spPr/>
      <dgm:t>
        <a:bodyPr/>
        <a:lstStyle/>
        <a:p>
          <a:r>
            <a:rPr lang="en-US" b="0" i="0" baseline="0"/>
            <a:t>This expansion boosts both engagement and the perceived value of the rewards. </a:t>
          </a:r>
          <a:endParaRPr lang="en-US"/>
        </a:p>
      </dgm:t>
    </dgm:pt>
    <dgm:pt modelId="{DB226665-E1A6-475E-B264-09A703136C81}" type="parTrans" cxnId="{9465D570-44EE-4A64-8BE1-C98749DF6E29}">
      <dgm:prSet/>
      <dgm:spPr/>
      <dgm:t>
        <a:bodyPr/>
        <a:lstStyle/>
        <a:p>
          <a:endParaRPr lang="en-US"/>
        </a:p>
      </dgm:t>
    </dgm:pt>
    <dgm:pt modelId="{E0733AA2-1A6E-48A7-88F3-B1BDBF17B307}" type="sibTrans" cxnId="{9465D570-44EE-4A64-8BE1-C98749DF6E29}">
      <dgm:prSet/>
      <dgm:spPr/>
      <dgm:t>
        <a:bodyPr/>
        <a:lstStyle/>
        <a:p>
          <a:endParaRPr lang="en-US"/>
        </a:p>
      </dgm:t>
    </dgm:pt>
    <dgm:pt modelId="{82D433C1-463C-4998-9435-3556267CA1F9}" type="pres">
      <dgm:prSet presAssocID="{CF5887E9-7328-4369-B0BB-342B66929320}" presName="hierChild1" presStyleCnt="0">
        <dgm:presLayoutVars>
          <dgm:chPref val="1"/>
          <dgm:dir/>
          <dgm:animOne val="branch"/>
          <dgm:animLvl val="lvl"/>
          <dgm:resizeHandles/>
        </dgm:presLayoutVars>
      </dgm:prSet>
      <dgm:spPr/>
    </dgm:pt>
    <dgm:pt modelId="{3F40CB33-7D9C-497F-B4CA-BBF2B4BC82DA}" type="pres">
      <dgm:prSet presAssocID="{A4105020-06E1-4CE7-BD67-72C76A4D8F65}" presName="hierRoot1" presStyleCnt="0"/>
      <dgm:spPr/>
    </dgm:pt>
    <dgm:pt modelId="{DC69E802-0992-45F9-81A9-6C30757923BC}" type="pres">
      <dgm:prSet presAssocID="{A4105020-06E1-4CE7-BD67-72C76A4D8F65}" presName="composite" presStyleCnt="0"/>
      <dgm:spPr/>
    </dgm:pt>
    <dgm:pt modelId="{1E0523C7-5789-4839-ACB7-07E828F6ECC1}" type="pres">
      <dgm:prSet presAssocID="{A4105020-06E1-4CE7-BD67-72C76A4D8F65}" presName="background" presStyleLbl="node0" presStyleIdx="0" presStyleCnt="2"/>
      <dgm:spPr/>
    </dgm:pt>
    <dgm:pt modelId="{507F24BB-62E3-41ED-B494-0FFF691668A4}" type="pres">
      <dgm:prSet presAssocID="{A4105020-06E1-4CE7-BD67-72C76A4D8F65}" presName="text" presStyleLbl="fgAcc0" presStyleIdx="0" presStyleCnt="2">
        <dgm:presLayoutVars>
          <dgm:chPref val="3"/>
        </dgm:presLayoutVars>
      </dgm:prSet>
      <dgm:spPr/>
    </dgm:pt>
    <dgm:pt modelId="{5750EA20-A565-4B3D-9D22-B3AF045D9222}" type="pres">
      <dgm:prSet presAssocID="{A4105020-06E1-4CE7-BD67-72C76A4D8F65}" presName="hierChild2" presStyleCnt="0"/>
      <dgm:spPr/>
    </dgm:pt>
    <dgm:pt modelId="{DE540C2B-7C5F-4F5A-957C-42E59430C5FF}" type="pres">
      <dgm:prSet presAssocID="{CED51566-E821-4594-A089-D405DBD7F126}" presName="hierRoot1" presStyleCnt="0"/>
      <dgm:spPr/>
    </dgm:pt>
    <dgm:pt modelId="{48C9B5FB-B5D5-4B0E-8D61-6B9ED60DBDE9}" type="pres">
      <dgm:prSet presAssocID="{CED51566-E821-4594-A089-D405DBD7F126}" presName="composite" presStyleCnt="0"/>
      <dgm:spPr/>
    </dgm:pt>
    <dgm:pt modelId="{FDC1C8DF-9E86-4901-87F5-E67267173ED5}" type="pres">
      <dgm:prSet presAssocID="{CED51566-E821-4594-A089-D405DBD7F126}" presName="background" presStyleLbl="node0" presStyleIdx="1" presStyleCnt="2"/>
      <dgm:spPr/>
    </dgm:pt>
    <dgm:pt modelId="{6937CAA6-5027-41C5-AEAB-8C28D489CC32}" type="pres">
      <dgm:prSet presAssocID="{CED51566-E821-4594-A089-D405DBD7F126}" presName="text" presStyleLbl="fgAcc0" presStyleIdx="1" presStyleCnt="2">
        <dgm:presLayoutVars>
          <dgm:chPref val="3"/>
        </dgm:presLayoutVars>
      </dgm:prSet>
      <dgm:spPr/>
    </dgm:pt>
    <dgm:pt modelId="{39E5A3EF-FC87-478A-BFF0-56880D9E9CC4}" type="pres">
      <dgm:prSet presAssocID="{CED51566-E821-4594-A089-D405DBD7F126}" presName="hierChild2" presStyleCnt="0"/>
      <dgm:spPr/>
    </dgm:pt>
  </dgm:ptLst>
  <dgm:cxnLst>
    <dgm:cxn modelId="{1A4D5E1F-06BD-47CB-B67D-F4DA03E126EB}" type="presOf" srcId="{CF5887E9-7328-4369-B0BB-342B66929320}" destId="{82D433C1-463C-4998-9435-3556267CA1F9}" srcOrd="0" destOrd="0" presId="urn:microsoft.com/office/officeart/2005/8/layout/hierarchy1"/>
    <dgm:cxn modelId="{AB911124-9F38-4DE9-8C40-3988D4ADE782}" srcId="{CF5887E9-7328-4369-B0BB-342B66929320}" destId="{A4105020-06E1-4CE7-BD67-72C76A4D8F65}" srcOrd="0" destOrd="0" parTransId="{3EE8BCB1-EA9E-4D0B-BE1E-78A6E8B52CB5}" sibTransId="{57D37C27-0DB3-426A-B5DB-EA5F3D1A647A}"/>
    <dgm:cxn modelId="{B3E1FF48-00F1-4EEE-AF1A-89CD75FCEB71}" type="presOf" srcId="{A4105020-06E1-4CE7-BD67-72C76A4D8F65}" destId="{507F24BB-62E3-41ED-B494-0FFF691668A4}" srcOrd="0" destOrd="0" presId="urn:microsoft.com/office/officeart/2005/8/layout/hierarchy1"/>
    <dgm:cxn modelId="{9465D570-44EE-4A64-8BE1-C98749DF6E29}" srcId="{CF5887E9-7328-4369-B0BB-342B66929320}" destId="{CED51566-E821-4594-A089-D405DBD7F126}" srcOrd="1" destOrd="0" parTransId="{DB226665-E1A6-475E-B264-09A703136C81}" sibTransId="{E0733AA2-1A6E-48A7-88F3-B1BDBF17B307}"/>
    <dgm:cxn modelId="{E8FED2F2-5832-4959-84C8-2AFC1176811E}" type="presOf" srcId="{CED51566-E821-4594-A089-D405DBD7F126}" destId="{6937CAA6-5027-41C5-AEAB-8C28D489CC32}" srcOrd="0" destOrd="0" presId="urn:microsoft.com/office/officeart/2005/8/layout/hierarchy1"/>
    <dgm:cxn modelId="{6EBB4A38-5C6B-4BAF-96F6-966576C9D706}" type="presParOf" srcId="{82D433C1-463C-4998-9435-3556267CA1F9}" destId="{3F40CB33-7D9C-497F-B4CA-BBF2B4BC82DA}" srcOrd="0" destOrd="0" presId="urn:microsoft.com/office/officeart/2005/8/layout/hierarchy1"/>
    <dgm:cxn modelId="{91496A04-BCA1-4F5F-93D2-DFEF0E5B0EA5}" type="presParOf" srcId="{3F40CB33-7D9C-497F-B4CA-BBF2B4BC82DA}" destId="{DC69E802-0992-45F9-81A9-6C30757923BC}" srcOrd="0" destOrd="0" presId="urn:microsoft.com/office/officeart/2005/8/layout/hierarchy1"/>
    <dgm:cxn modelId="{681BB5E0-5095-43D3-955A-E35E9F611E3D}" type="presParOf" srcId="{DC69E802-0992-45F9-81A9-6C30757923BC}" destId="{1E0523C7-5789-4839-ACB7-07E828F6ECC1}" srcOrd="0" destOrd="0" presId="urn:microsoft.com/office/officeart/2005/8/layout/hierarchy1"/>
    <dgm:cxn modelId="{2189C50A-F750-4616-A883-A10121BB672C}" type="presParOf" srcId="{DC69E802-0992-45F9-81A9-6C30757923BC}" destId="{507F24BB-62E3-41ED-B494-0FFF691668A4}" srcOrd="1" destOrd="0" presId="urn:microsoft.com/office/officeart/2005/8/layout/hierarchy1"/>
    <dgm:cxn modelId="{0E771D45-52BD-497E-A750-B856C3B8BDEC}" type="presParOf" srcId="{3F40CB33-7D9C-497F-B4CA-BBF2B4BC82DA}" destId="{5750EA20-A565-4B3D-9D22-B3AF045D9222}" srcOrd="1" destOrd="0" presId="urn:microsoft.com/office/officeart/2005/8/layout/hierarchy1"/>
    <dgm:cxn modelId="{985F7FC9-CDA4-47F4-A704-43AA1D19A045}" type="presParOf" srcId="{82D433C1-463C-4998-9435-3556267CA1F9}" destId="{DE540C2B-7C5F-4F5A-957C-42E59430C5FF}" srcOrd="1" destOrd="0" presId="urn:microsoft.com/office/officeart/2005/8/layout/hierarchy1"/>
    <dgm:cxn modelId="{19A85F6A-B22B-4117-8DAD-41C498658721}" type="presParOf" srcId="{DE540C2B-7C5F-4F5A-957C-42E59430C5FF}" destId="{48C9B5FB-B5D5-4B0E-8D61-6B9ED60DBDE9}" srcOrd="0" destOrd="0" presId="urn:microsoft.com/office/officeart/2005/8/layout/hierarchy1"/>
    <dgm:cxn modelId="{20EF89C1-6FEE-489C-938C-81F321578785}" type="presParOf" srcId="{48C9B5FB-B5D5-4B0E-8D61-6B9ED60DBDE9}" destId="{FDC1C8DF-9E86-4901-87F5-E67267173ED5}" srcOrd="0" destOrd="0" presId="urn:microsoft.com/office/officeart/2005/8/layout/hierarchy1"/>
    <dgm:cxn modelId="{923758FF-DC96-450B-B74B-FC51B684586A}" type="presParOf" srcId="{48C9B5FB-B5D5-4B0E-8D61-6B9ED60DBDE9}" destId="{6937CAA6-5027-41C5-AEAB-8C28D489CC32}" srcOrd="1" destOrd="0" presId="urn:microsoft.com/office/officeart/2005/8/layout/hierarchy1"/>
    <dgm:cxn modelId="{E2007969-8A59-4DB0-B8C8-70B4DA8DC8AF}" type="presParOf" srcId="{DE540C2B-7C5F-4F5A-957C-42E59430C5FF}" destId="{39E5A3EF-FC87-478A-BFF0-56880D9E9C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38778-0E2A-4C73-B0A8-778AEC9C47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C4F56C-2DEC-4C7F-9BA9-F7CC54F93E46}">
      <dgm:prSet/>
      <dgm:spPr/>
      <dgm:t>
        <a:bodyPr/>
        <a:lstStyle/>
        <a:p>
          <a:r>
            <a:rPr lang="en-US"/>
            <a:t>Increased competition in frequent flyer rewards.</a:t>
          </a:r>
        </a:p>
      </dgm:t>
    </dgm:pt>
    <dgm:pt modelId="{00F2A17D-7C88-4B9D-9F87-10727E70D51E}" type="parTrans" cxnId="{A915FA69-BBE4-42B2-8835-FCB88DF5DF00}">
      <dgm:prSet/>
      <dgm:spPr/>
      <dgm:t>
        <a:bodyPr/>
        <a:lstStyle/>
        <a:p>
          <a:endParaRPr lang="en-US"/>
        </a:p>
      </dgm:t>
    </dgm:pt>
    <dgm:pt modelId="{1B035A0B-E2BE-4F18-B0B5-CF8B2B3347EC}" type="sibTrans" cxnId="{A915FA69-BBE4-42B2-8835-FCB88DF5DF00}">
      <dgm:prSet/>
      <dgm:spPr/>
      <dgm:t>
        <a:bodyPr/>
        <a:lstStyle/>
        <a:p>
          <a:endParaRPr lang="en-US"/>
        </a:p>
      </dgm:t>
    </dgm:pt>
    <dgm:pt modelId="{E94FBBC0-EBF5-43D7-81DD-8EB9CE82F423}">
      <dgm:prSet/>
      <dgm:spPr/>
      <dgm:t>
        <a:bodyPr/>
        <a:lstStyle/>
        <a:p>
          <a:r>
            <a:rPr lang="en-US"/>
            <a:t>Customer Behavior: Flexibility and upgrades prioritized.</a:t>
          </a:r>
        </a:p>
      </dgm:t>
    </dgm:pt>
    <dgm:pt modelId="{295D5154-A281-45AB-8EC1-49D8C81DCC02}" type="parTrans" cxnId="{76A7C7FE-CA18-4B65-A14C-C87DAC46B7AA}">
      <dgm:prSet/>
      <dgm:spPr/>
      <dgm:t>
        <a:bodyPr/>
        <a:lstStyle/>
        <a:p>
          <a:endParaRPr lang="en-US"/>
        </a:p>
      </dgm:t>
    </dgm:pt>
    <dgm:pt modelId="{9DFFFFDA-69F8-4B7B-8B28-2770195882F0}" type="sibTrans" cxnId="{76A7C7FE-CA18-4B65-A14C-C87DAC46B7AA}">
      <dgm:prSet/>
      <dgm:spPr/>
      <dgm:t>
        <a:bodyPr/>
        <a:lstStyle/>
        <a:p>
          <a:endParaRPr lang="en-US"/>
        </a:p>
      </dgm:t>
    </dgm:pt>
    <dgm:pt modelId="{968A07BA-DA9D-4DA2-8DC1-C2574EDA5428}">
      <dgm:prSet/>
      <dgm:spPr/>
      <dgm:t>
        <a:bodyPr/>
        <a:lstStyle/>
        <a:p>
          <a:r>
            <a:rPr lang="en-US"/>
            <a:t>Analysis covers loyalty transactions from 2017-2018.</a:t>
          </a:r>
        </a:p>
      </dgm:t>
    </dgm:pt>
    <dgm:pt modelId="{DAE71243-EF10-4211-9EE4-5ECEB840C91F}" type="parTrans" cxnId="{4D57A71D-B2E4-489C-8EBC-D706573FF553}">
      <dgm:prSet/>
      <dgm:spPr/>
      <dgm:t>
        <a:bodyPr/>
        <a:lstStyle/>
        <a:p>
          <a:endParaRPr lang="en-US"/>
        </a:p>
      </dgm:t>
    </dgm:pt>
    <dgm:pt modelId="{5F1C0A47-9EA8-4695-81E0-CDF71FA6C76E}" type="sibTrans" cxnId="{4D57A71D-B2E4-489C-8EBC-D706573FF553}">
      <dgm:prSet/>
      <dgm:spPr/>
      <dgm:t>
        <a:bodyPr/>
        <a:lstStyle/>
        <a:p>
          <a:endParaRPr lang="en-US"/>
        </a:p>
      </dgm:t>
    </dgm:pt>
    <dgm:pt modelId="{55F0FAD2-3A1F-4539-8322-9F46569F1D8B}">
      <dgm:prSet/>
      <dgm:spPr/>
      <dgm:t>
        <a:bodyPr/>
        <a:lstStyle/>
        <a:p>
          <a:r>
            <a:rPr lang="en-US"/>
            <a:t>Links to booking data and customer segments.</a:t>
          </a:r>
        </a:p>
      </dgm:t>
    </dgm:pt>
    <dgm:pt modelId="{5C961AB7-13D0-4FBD-BF23-8797D3CE4C20}" type="parTrans" cxnId="{BA6CDC25-8B6A-421B-84F0-B9F25121D0A2}">
      <dgm:prSet/>
      <dgm:spPr/>
      <dgm:t>
        <a:bodyPr/>
        <a:lstStyle/>
        <a:p>
          <a:endParaRPr lang="en-US"/>
        </a:p>
      </dgm:t>
    </dgm:pt>
    <dgm:pt modelId="{FB42D2F5-955B-4456-937A-DDEBB01E6A2A}" type="sibTrans" cxnId="{BA6CDC25-8B6A-421B-84F0-B9F25121D0A2}">
      <dgm:prSet/>
      <dgm:spPr/>
      <dgm:t>
        <a:bodyPr/>
        <a:lstStyle/>
        <a:p>
          <a:endParaRPr lang="en-US"/>
        </a:p>
      </dgm:t>
    </dgm:pt>
    <dgm:pt modelId="{8E73C723-DC11-4C15-9DE3-93BFDAD23C73}" type="pres">
      <dgm:prSet presAssocID="{7D738778-0E2A-4C73-B0A8-778AEC9C4726}" presName="root" presStyleCnt="0">
        <dgm:presLayoutVars>
          <dgm:dir/>
          <dgm:resizeHandles val="exact"/>
        </dgm:presLayoutVars>
      </dgm:prSet>
      <dgm:spPr/>
    </dgm:pt>
    <dgm:pt modelId="{428AE3B0-110A-478F-A066-E0FBF294FFB2}" type="pres">
      <dgm:prSet presAssocID="{33C4F56C-2DEC-4C7F-9BA9-F7CC54F93E46}" presName="compNode" presStyleCnt="0"/>
      <dgm:spPr/>
    </dgm:pt>
    <dgm:pt modelId="{27ACE6B4-DA07-410F-90A7-C9FFD66A8F20}" type="pres">
      <dgm:prSet presAssocID="{33C4F56C-2DEC-4C7F-9BA9-F7CC54F93E46}" presName="bgRect" presStyleLbl="bgShp" presStyleIdx="0" presStyleCnt="4"/>
      <dgm:spPr/>
    </dgm:pt>
    <dgm:pt modelId="{30FF1278-144F-4144-9F6E-24CE728519B3}" type="pres">
      <dgm:prSet presAssocID="{33C4F56C-2DEC-4C7F-9BA9-F7CC54F93E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A333FD0-F926-4C8D-88A7-4F118F7A9C88}" type="pres">
      <dgm:prSet presAssocID="{33C4F56C-2DEC-4C7F-9BA9-F7CC54F93E46}" presName="spaceRect" presStyleCnt="0"/>
      <dgm:spPr/>
    </dgm:pt>
    <dgm:pt modelId="{5FDD0689-A97A-461B-A514-AF06A51D63CF}" type="pres">
      <dgm:prSet presAssocID="{33C4F56C-2DEC-4C7F-9BA9-F7CC54F93E46}" presName="parTx" presStyleLbl="revTx" presStyleIdx="0" presStyleCnt="4">
        <dgm:presLayoutVars>
          <dgm:chMax val="0"/>
          <dgm:chPref val="0"/>
        </dgm:presLayoutVars>
      </dgm:prSet>
      <dgm:spPr/>
    </dgm:pt>
    <dgm:pt modelId="{588ADA1A-29EC-4239-89B7-EF157CC9AF5D}" type="pres">
      <dgm:prSet presAssocID="{1B035A0B-E2BE-4F18-B0B5-CF8B2B3347EC}" presName="sibTrans" presStyleCnt="0"/>
      <dgm:spPr/>
    </dgm:pt>
    <dgm:pt modelId="{0A496DE0-51E3-43F6-ABAF-B7EA6E9507CC}" type="pres">
      <dgm:prSet presAssocID="{E94FBBC0-EBF5-43D7-81DD-8EB9CE82F423}" presName="compNode" presStyleCnt="0"/>
      <dgm:spPr/>
    </dgm:pt>
    <dgm:pt modelId="{C4858CD2-89DC-406E-B0F2-BBACF06AA745}" type="pres">
      <dgm:prSet presAssocID="{E94FBBC0-EBF5-43D7-81DD-8EB9CE82F423}" presName="bgRect" presStyleLbl="bgShp" presStyleIdx="1" presStyleCnt="4"/>
      <dgm:spPr/>
    </dgm:pt>
    <dgm:pt modelId="{68903FE2-9761-4A83-B9F1-686DA6322680}" type="pres">
      <dgm:prSet presAssocID="{E94FBBC0-EBF5-43D7-81DD-8EB9CE82F4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F083E0F5-5896-48B5-90D6-6830BDCE7E1C}" type="pres">
      <dgm:prSet presAssocID="{E94FBBC0-EBF5-43D7-81DD-8EB9CE82F423}" presName="spaceRect" presStyleCnt="0"/>
      <dgm:spPr/>
    </dgm:pt>
    <dgm:pt modelId="{F1946DC2-2E8B-4439-80F8-BF790447C53D}" type="pres">
      <dgm:prSet presAssocID="{E94FBBC0-EBF5-43D7-81DD-8EB9CE82F423}" presName="parTx" presStyleLbl="revTx" presStyleIdx="1" presStyleCnt="4">
        <dgm:presLayoutVars>
          <dgm:chMax val="0"/>
          <dgm:chPref val="0"/>
        </dgm:presLayoutVars>
      </dgm:prSet>
      <dgm:spPr/>
    </dgm:pt>
    <dgm:pt modelId="{CD8F48E5-DB07-418B-9394-105A34B363B7}" type="pres">
      <dgm:prSet presAssocID="{9DFFFFDA-69F8-4B7B-8B28-2770195882F0}" presName="sibTrans" presStyleCnt="0"/>
      <dgm:spPr/>
    </dgm:pt>
    <dgm:pt modelId="{260632E5-5DFE-424E-A06E-88C4E55CE73B}" type="pres">
      <dgm:prSet presAssocID="{968A07BA-DA9D-4DA2-8DC1-C2574EDA5428}" presName="compNode" presStyleCnt="0"/>
      <dgm:spPr/>
    </dgm:pt>
    <dgm:pt modelId="{0F246C5A-3EA4-4E99-B494-B87D30B1AE88}" type="pres">
      <dgm:prSet presAssocID="{968A07BA-DA9D-4DA2-8DC1-C2574EDA5428}" presName="bgRect" presStyleLbl="bgShp" presStyleIdx="2" presStyleCnt="4"/>
      <dgm:spPr/>
    </dgm:pt>
    <dgm:pt modelId="{DAB1085A-B9F0-4504-9ECA-627EB6AAD795}" type="pres">
      <dgm:prSet presAssocID="{968A07BA-DA9D-4DA2-8DC1-C2574EDA54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FEA31B90-04A1-44DF-A0E6-306D0EE3C82B}" type="pres">
      <dgm:prSet presAssocID="{968A07BA-DA9D-4DA2-8DC1-C2574EDA5428}" presName="spaceRect" presStyleCnt="0"/>
      <dgm:spPr/>
    </dgm:pt>
    <dgm:pt modelId="{0C92E1C8-1F15-436A-86C7-EA3E16F959E2}" type="pres">
      <dgm:prSet presAssocID="{968A07BA-DA9D-4DA2-8DC1-C2574EDA5428}" presName="parTx" presStyleLbl="revTx" presStyleIdx="2" presStyleCnt="4">
        <dgm:presLayoutVars>
          <dgm:chMax val="0"/>
          <dgm:chPref val="0"/>
        </dgm:presLayoutVars>
      </dgm:prSet>
      <dgm:spPr/>
    </dgm:pt>
    <dgm:pt modelId="{B1561A7F-11E0-4194-8092-7C8F82559649}" type="pres">
      <dgm:prSet presAssocID="{5F1C0A47-9EA8-4695-81E0-CDF71FA6C76E}" presName="sibTrans" presStyleCnt="0"/>
      <dgm:spPr/>
    </dgm:pt>
    <dgm:pt modelId="{F0F53235-A0B1-4563-AADD-85DD1004DAD1}" type="pres">
      <dgm:prSet presAssocID="{55F0FAD2-3A1F-4539-8322-9F46569F1D8B}" presName="compNode" presStyleCnt="0"/>
      <dgm:spPr/>
    </dgm:pt>
    <dgm:pt modelId="{A584B559-7D9B-4C8A-9B62-512BE30DACF1}" type="pres">
      <dgm:prSet presAssocID="{55F0FAD2-3A1F-4539-8322-9F46569F1D8B}" presName="bgRect" presStyleLbl="bgShp" presStyleIdx="3" presStyleCnt="4"/>
      <dgm:spPr/>
    </dgm:pt>
    <dgm:pt modelId="{405A1A19-77D1-42AA-B931-C5692DD2ED1A}" type="pres">
      <dgm:prSet presAssocID="{55F0FAD2-3A1F-4539-8322-9F46569F1D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07263EE4-D262-4989-AEE2-0EB0854C4FAB}" type="pres">
      <dgm:prSet presAssocID="{55F0FAD2-3A1F-4539-8322-9F46569F1D8B}" presName="spaceRect" presStyleCnt="0"/>
      <dgm:spPr/>
    </dgm:pt>
    <dgm:pt modelId="{BDA6B2E1-0032-4348-BBB5-620B49E8E1F8}" type="pres">
      <dgm:prSet presAssocID="{55F0FAD2-3A1F-4539-8322-9F46569F1D8B}" presName="parTx" presStyleLbl="revTx" presStyleIdx="3" presStyleCnt="4">
        <dgm:presLayoutVars>
          <dgm:chMax val="0"/>
          <dgm:chPref val="0"/>
        </dgm:presLayoutVars>
      </dgm:prSet>
      <dgm:spPr/>
    </dgm:pt>
  </dgm:ptLst>
  <dgm:cxnLst>
    <dgm:cxn modelId="{4D57A71D-B2E4-489C-8EBC-D706573FF553}" srcId="{7D738778-0E2A-4C73-B0A8-778AEC9C4726}" destId="{968A07BA-DA9D-4DA2-8DC1-C2574EDA5428}" srcOrd="2" destOrd="0" parTransId="{DAE71243-EF10-4211-9EE4-5ECEB840C91F}" sibTransId="{5F1C0A47-9EA8-4695-81E0-CDF71FA6C76E}"/>
    <dgm:cxn modelId="{BA6CDC25-8B6A-421B-84F0-B9F25121D0A2}" srcId="{7D738778-0E2A-4C73-B0A8-778AEC9C4726}" destId="{55F0FAD2-3A1F-4539-8322-9F46569F1D8B}" srcOrd="3" destOrd="0" parTransId="{5C961AB7-13D0-4FBD-BF23-8797D3CE4C20}" sibTransId="{FB42D2F5-955B-4456-937A-DDEBB01E6A2A}"/>
    <dgm:cxn modelId="{A915FA69-BBE4-42B2-8835-FCB88DF5DF00}" srcId="{7D738778-0E2A-4C73-B0A8-778AEC9C4726}" destId="{33C4F56C-2DEC-4C7F-9BA9-F7CC54F93E46}" srcOrd="0" destOrd="0" parTransId="{00F2A17D-7C88-4B9D-9F87-10727E70D51E}" sibTransId="{1B035A0B-E2BE-4F18-B0B5-CF8B2B3347EC}"/>
    <dgm:cxn modelId="{6A7D3693-6CAB-4EF7-90CC-81F089A55843}" type="presOf" srcId="{968A07BA-DA9D-4DA2-8DC1-C2574EDA5428}" destId="{0C92E1C8-1F15-436A-86C7-EA3E16F959E2}" srcOrd="0" destOrd="0" presId="urn:microsoft.com/office/officeart/2018/2/layout/IconVerticalSolidList"/>
    <dgm:cxn modelId="{2817B8A9-4E65-42EB-80A2-76DBB65DDD6A}" type="presOf" srcId="{7D738778-0E2A-4C73-B0A8-778AEC9C4726}" destId="{8E73C723-DC11-4C15-9DE3-93BFDAD23C73}" srcOrd="0" destOrd="0" presId="urn:microsoft.com/office/officeart/2018/2/layout/IconVerticalSolidList"/>
    <dgm:cxn modelId="{E2E1D5C1-C64F-408C-A86A-DF2CF500AE45}" type="presOf" srcId="{55F0FAD2-3A1F-4539-8322-9F46569F1D8B}" destId="{BDA6B2E1-0032-4348-BBB5-620B49E8E1F8}" srcOrd="0" destOrd="0" presId="urn:microsoft.com/office/officeart/2018/2/layout/IconVerticalSolidList"/>
    <dgm:cxn modelId="{07E1A8D2-2188-46A2-9BC9-1B5E2F9D9F98}" type="presOf" srcId="{E94FBBC0-EBF5-43D7-81DD-8EB9CE82F423}" destId="{F1946DC2-2E8B-4439-80F8-BF790447C53D}" srcOrd="0" destOrd="0" presId="urn:microsoft.com/office/officeart/2018/2/layout/IconVerticalSolidList"/>
    <dgm:cxn modelId="{D2E6F5FA-2236-4A46-AB2F-3E73A6B108FF}" type="presOf" srcId="{33C4F56C-2DEC-4C7F-9BA9-F7CC54F93E46}" destId="{5FDD0689-A97A-461B-A514-AF06A51D63CF}" srcOrd="0" destOrd="0" presId="urn:microsoft.com/office/officeart/2018/2/layout/IconVerticalSolidList"/>
    <dgm:cxn modelId="{76A7C7FE-CA18-4B65-A14C-C87DAC46B7AA}" srcId="{7D738778-0E2A-4C73-B0A8-778AEC9C4726}" destId="{E94FBBC0-EBF5-43D7-81DD-8EB9CE82F423}" srcOrd="1" destOrd="0" parTransId="{295D5154-A281-45AB-8EC1-49D8C81DCC02}" sibTransId="{9DFFFFDA-69F8-4B7B-8B28-2770195882F0}"/>
    <dgm:cxn modelId="{FDC1FAEE-BF71-40EB-827F-39DAC04E939C}" type="presParOf" srcId="{8E73C723-DC11-4C15-9DE3-93BFDAD23C73}" destId="{428AE3B0-110A-478F-A066-E0FBF294FFB2}" srcOrd="0" destOrd="0" presId="urn:microsoft.com/office/officeart/2018/2/layout/IconVerticalSolidList"/>
    <dgm:cxn modelId="{CEC15940-ACD3-4DC7-AD1E-A81A385C5AAB}" type="presParOf" srcId="{428AE3B0-110A-478F-A066-E0FBF294FFB2}" destId="{27ACE6B4-DA07-410F-90A7-C9FFD66A8F20}" srcOrd="0" destOrd="0" presId="urn:microsoft.com/office/officeart/2018/2/layout/IconVerticalSolidList"/>
    <dgm:cxn modelId="{1D91ACE4-97DD-4A61-9F2C-0BD182035D4F}" type="presParOf" srcId="{428AE3B0-110A-478F-A066-E0FBF294FFB2}" destId="{30FF1278-144F-4144-9F6E-24CE728519B3}" srcOrd="1" destOrd="0" presId="urn:microsoft.com/office/officeart/2018/2/layout/IconVerticalSolidList"/>
    <dgm:cxn modelId="{5E78234E-A034-41E3-9F0A-FC036B8AF9CB}" type="presParOf" srcId="{428AE3B0-110A-478F-A066-E0FBF294FFB2}" destId="{AA333FD0-F926-4C8D-88A7-4F118F7A9C88}" srcOrd="2" destOrd="0" presId="urn:microsoft.com/office/officeart/2018/2/layout/IconVerticalSolidList"/>
    <dgm:cxn modelId="{4007262D-6138-4373-8D4B-5E2336489B64}" type="presParOf" srcId="{428AE3B0-110A-478F-A066-E0FBF294FFB2}" destId="{5FDD0689-A97A-461B-A514-AF06A51D63CF}" srcOrd="3" destOrd="0" presId="urn:microsoft.com/office/officeart/2018/2/layout/IconVerticalSolidList"/>
    <dgm:cxn modelId="{3AA7B816-C8A8-46DF-BE90-56E548C9D0B8}" type="presParOf" srcId="{8E73C723-DC11-4C15-9DE3-93BFDAD23C73}" destId="{588ADA1A-29EC-4239-89B7-EF157CC9AF5D}" srcOrd="1" destOrd="0" presId="urn:microsoft.com/office/officeart/2018/2/layout/IconVerticalSolidList"/>
    <dgm:cxn modelId="{7585DD66-787F-4EE3-B6F0-C8072EB8F30C}" type="presParOf" srcId="{8E73C723-DC11-4C15-9DE3-93BFDAD23C73}" destId="{0A496DE0-51E3-43F6-ABAF-B7EA6E9507CC}" srcOrd="2" destOrd="0" presId="urn:microsoft.com/office/officeart/2018/2/layout/IconVerticalSolidList"/>
    <dgm:cxn modelId="{7066F224-489D-4836-B830-5C644D8EC372}" type="presParOf" srcId="{0A496DE0-51E3-43F6-ABAF-B7EA6E9507CC}" destId="{C4858CD2-89DC-406E-B0F2-BBACF06AA745}" srcOrd="0" destOrd="0" presId="urn:microsoft.com/office/officeart/2018/2/layout/IconVerticalSolidList"/>
    <dgm:cxn modelId="{E200025E-1B36-437B-A503-81C71C59BDF5}" type="presParOf" srcId="{0A496DE0-51E3-43F6-ABAF-B7EA6E9507CC}" destId="{68903FE2-9761-4A83-B9F1-686DA6322680}" srcOrd="1" destOrd="0" presId="urn:microsoft.com/office/officeart/2018/2/layout/IconVerticalSolidList"/>
    <dgm:cxn modelId="{6A3BAE17-FE26-4828-99C6-BF54E947CE3A}" type="presParOf" srcId="{0A496DE0-51E3-43F6-ABAF-B7EA6E9507CC}" destId="{F083E0F5-5896-48B5-90D6-6830BDCE7E1C}" srcOrd="2" destOrd="0" presId="urn:microsoft.com/office/officeart/2018/2/layout/IconVerticalSolidList"/>
    <dgm:cxn modelId="{6939F7ED-F049-460C-8A28-1B362CC26868}" type="presParOf" srcId="{0A496DE0-51E3-43F6-ABAF-B7EA6E9507CC}" destId="{F1946DC2-2E8B-4439-80F8-BF790447C53D}" srcOrd="3" destOrd="0" presId="urn:microsoft.com/office/officeart/2018/2/layout/IconVerticalSolidList"/>
    <dgm:cxn modelId="{200C7CF5-DB5A-4AAC-AF1E-2197F9B1739C}" type="presParOf" srcId="{8E73C723-DC11-4C15-9DE3-93BFDAD23C73}" destId="{CD8F48E5-DB07-418B-9394-105A34B363B7}" srcOrd="3" destOrd="0" presId="urn:microsoft.com/office/officeart/2018/2/layout/IconVerticalSolidList"/>
    <dgm:cxn modelId="{681A70F9-A532-4B35-929E-2CE7D22054F1}" type="presParOf" srcId="{8E73C723-DC11-4C15-9DE3-93BFDAD23C73}" destId="{260632E5-5DFE-424E-A06E-88C4E55CE73B}" srcOrd="4" destOrd="0" presId="urn:microsoft.com/office/officeart/2018/2/layout/IconVerticalSolidList"/>
    <dgm:cxn modelId="{FA7324F8-B7B8-48E7-B4FE-5DEF4879D9FC}" type="presParOf" srcId="{260632E5-5DFE-424E-A06E-88C4E55CE73B}" destId="{0F246C5A-3EA4-4E99-B494-B87D30B1AE88}" srcOrd="0" destOrd="0" presId="urn:microsoft.com/office/officeart/2018/2/layout/IconVerticalSolidList"/>
    <dgm:cxn modelId="{3B22DE6A-41AB-4396-99E6-5B91AF60C4AA}" type="presParOf" srcId="{260632E5-5DFE-424E-A06E-88C4E55CE73B}" destId="{DAB1085A-B9F0-4504-9ECA-627EB6AAD795}" srcOrd="1" destOrd="0" presId="urn:microsoft.com/office/officeart/2018/2/layout/IconVerticalSolidList"/>
    <dgm:cxn modelId="{11030901-DB52-4D12-B586-236567F96A07}" type="presParOf" srcId="{260632E5-5DFE-424E-A06E-88C4E55CE73B}" destId="{FEA31B90-04A1-44DF-A0E6-306D0EE3C82B}" srcOrd="2" destOrd="0" presId="urn:microsoft.com/office/officeart/2018/2/layout/IconVerticalSolidList"/>
    <dgm:cxn modelId="{34962040-C68D-4478-A14B-7559CEB22C7C}" type="presParOf" srcId="{260632E5-5DFE-424E-A06E-88C4E55CE73B}" destId="{0C92E1C8-1F15-436A-86C7-EA3E16F959E2}" srcOrd="3" destOrd="0" presId="urn:microsoft.com/office/officeart/2018/2/layout/IconVerticalSolidList"/>
    <dgm:cxn modelId="{05E1B732-C6DC-458A-A22B-58AD51ED1DBB}" type="presParOf" srcId="{8E73C723-DC11-4C15-9DE3-93BFDAD23C73}" destId="{B1561A7F-11E0-4194-8092-7C8F82559649}" srcOrd="5" destOrd="0" presId="urn:microsoft.com/office/officeart/2018/2/layout/IconVerticalSolidList"/>
    <dgm:cxn modelId="{0EF5287C-0296-4765-BAE0-61E6CA8DC6E9}" type="presParOf" srcId="{8E73C723-DC11-4C15-9DE3-93BFDAD23C73}" destId="{F0F53235-A0B1-4563-AADD-85DD1004DAD1}" srcOrd="6" destOrd="0" presId="urn:microsoft.com/office/officeart/2018/2/layout/IconVerticalSolidList"/>
    <dgm:cxn modelId="{5559D048-C967-4119-B73D-0DAD1FB8B2FC}" type="presParOf" srcId="{F0F53235-A0B1-4563-AADD-85DD1004DAD1}" destId="{A584B559-7D9B-4C8A-9B62-512BE30DACF1}" srcOrd="0" destOrd="0" presId="urn:microsoft.com/office/officeart/2018/2/layout/IconVerticalSolidList"/>
    <dgm:cxn modelId="{08D7CC39-7524-4536-AC3C-D1E151E5A121}" type="presParOf" srcId="{F0F53235-A0B1-4563-AADD-85DD1004DAD1}" destId="{405A1A19-77D1-42AA-B931-C5692DD2ED1A}" srcOrd="1" destOrd="0" presId="urn:microsoft.com/office/officeart/2018/2/layout/IconVerticalSolidList"/>
    <dgm:cxn modelId="{2ACAEA73-1F4C-4AF5-B61F-C288A23452E4}" type="presParOf" srcId="{F0F53235-A0B1-4563-AADD-85DD1004DAD1}" destId="{07263EE4-D262-4989-AEE2-0EB0854C4FAB}" srcOrd="2" destOrd="0" presId="urn:microsoft.com/office/officeart/2018/2/layout/IconVerticalSolidList"/>
    <dgm:cxn modelId="{621E09F0-E0D8-48A2-9F76-9FD10C236C75}" type="presParOf" srcId="{F0F53235-A0B1-4563-AADD-85DD1004DAD1}" destId="{BDA6B2E1-0032-4348-BBB5-620B49E8E1F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523C7-5789-4839-ACB7-07E828F6ECC1}">
      <dsp:nvSpPr>
        <dsp:cNvPr id="0" name=""/>
        <dsp:cNvSpPr/>
      </dsp:nvSpPr>
      <dsp:spPr>
        <a:xfrm>
          <a:off x="201437" y="919"/>
          <a:ext cx="6499193" cy="41269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7F24BB-62E3-41ED-B494-0FFF691668A4}">
      <dsp:nvSpPr>
        <dsp:cNvPr id="0" name=""/>
        <dsp:cNvSpPr/>
      </dsp:nvSpPr>
      <dsp:spPr>
        <a:xfrm>
          <a:off x="923569" y="686945"/>
          <a:ext cx="6499193" cy="41269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baseline="0"/>
            <a:t>Loyalty programs have expanded to include hotels, car rentals, and retail brands—giving customers more opportunities to earn points beyond flights. </a:t>
          </a:r>
          <a:endParaRPr lang="en-US" sz="4100" kern="1200"/>
        </a:p>
      </dsp:txBody>
      <dsp:txXfrm>
        <a:off x="1044444" y="807820"/>
        <a:ext cx="6257443" cy="3885238"/>
      </dsp:txXfrm>
    </dsp:sp>
    <dsp:sp modelId="{FDC1C8DF-9E86-4901-87F5-E67267173ED5}">
      <dsp:nvSpPr>
        <dsp:cNvPr id="0" name=""/>
        <dsp:cNvSpPr/>
      </dsp:nvSpPr>
      <dsp:spPr>
        <a:xfrm>
          <a:off x="8144896" y="919"/>
          <a:ext cx="6499193" cy="41269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7CAA6-5027-41C5-AEAB-8C28D489CC32}">
      <dsp:nvSpPr>
        <dsp:cNvPr id="0" name=""/>
        <dsp:cNvSpPr/>
      </dsp:nvSpPr>
      <dsp:spPr>
        <a:xfrm>
          <a:off x="8867028" y="686945"/>
          <a:ext cx="6499193" cy="41269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baseline="0"/>
            <a:t>This expansion boosts both engagement and the perceived value of the rewards. </a:t>
          </a:r>
          <a:endParaRPr lang="en-US" sz="4100" kern="1200"/>
        </a:p>
      </dsp:txBody>
      <dsp:txXfrm>
        <a:off x="8987903" y="807820"/>
        <a:ext cx="6257443" cy="3885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CE6B4-DA07-410F-90A7-C9FFD66A8F20}">
      <dsp:nvSpPr>
        <dsp:cNvPr id="0" name=""/>
        <dsp:cNvSpPr/>
      </dsp:nvSpPr>
      <dsp:spPr>
        <a:xfrm>
          <a:off x="0" y="3432"/>
          <a:ext cx="9546336" cy="17397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F1278-144F-4144-9F6E-24CE728519B3}">
      <dsp:nvSpPr>
        <dsp:cNvPr id="0" name=""/>
        <dsp:cNvSpPr/>
      </dsp:nvSpPr>
      <dsp:spPr>
        <a:xfrm>
          <a:off x="526278" y="394879"/>
          <a:ext cx="956870" cy="9568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D0689-A97A-461B-A514-AF06A51D63CF}">
      <dsp:nvSpPr>
        <dsp:cNvPr id="0" name=""/>
        <dsp:cNvSpPr/>
      </dsp:nvSpPr>
      <dsp:spPr>
        <a:xfrm>
          <a:off x="2009428" y="3432"/>
          <a:ext cx="7536907" cy="1739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25" tIns="184125" rIns="184125" bIns="184125" numCol="1" spcCol="1270" anchor="ctr" anchorCtr="0">
          <a:noAutofit/>
        </a:bodyPr>
        <a:lstStyle/>
        <a:p>
          <a:pPr marL="0" lvl="0" indent="0" algn="l" defTabSz="977900">
            <a:lnSpc>
              <a:spcPct val="90000"/>
            </a:lnSpc>
            <a:spcBef>
              <a:spcPct val="0"/>
            </a:spcBef>
            <a:spcAft>
              <a:spcPct val="35000"/>
            </a:spcAft>
            <a:buNone/>
          </a:pPr>
          <a:r>
            <a:rPr lang="en-US" sz="2200" kern="1200"/>
            <a:t>Increased competition in frequent flyer rewards.</a:t>
          </a:r>
        </a:p>
      </dsp:txBody>
      <dsp:txXfrm>
        <a:off x="2009428" y="3432"/>
        <a:ext cx="7536907" cy="1739764"/>
      </dsp:txXfrm>
    </dsp:sp>
    <dsp:sp modelId="{C4858CD2-89DC-406E-B0F2-BBACF06AA745}">
      <dsp:nvSpPr>
        <dsp:cNvPr id="0" name=""/>
        <dsp:cNvSpPr/>
      </dsp:nvSpPr>
      <dsp:spPr>
        <a:xfrm>
          <a:off x="0" y="2178138"/>
          <a:ext cx="9546336" cy="17397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03FE2-9761-4A83-B9F1-686DA6322680}">
      <dsp:nvSpPr>
        <dsp:cNvPr id="0" name=""/>
        <dsp:cNvSpPr/>
      </dsp:nvSpPr>
      <dsp:spPr>
        <a:xfrm>
          <a:off x="526278" y="2569585"/>
          <a:ext cx="956870" cy="9568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946DC2-2E8B-4439-80F8-BF790447C53D}">
      <dsp:nvSpPr>
        <dsp:cNvPr id="0" name=""/>
        <dsp:cNvSpPr/>
      </dsp:nvSpPr>
      <dsp:spPr>
        <a:xfrm>
          <a:off x="2009428" y="2178138"/>
          <a:ext cx="7536907" cy="1739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25" tIns="184125" rIns="184125" bIns="184125" numCol="1" spcCol="1270" anchor="ctr" anchorCtr="0">
          <a:noAutofit/>
        </a:bodyPr>
        <a:lstStyle/>
        <a:p>
          <a:pPr marL="0" lvl="0" indent="0" algn="l" defTabSz="977900">
            <a:lnSpc>
              <a:spcPct val="90000"/>
            </a:lnSpc>
            <a:spcBef>
              <a:spcPct val="0"/>
            </a:spcBef>
            <a:spcAft>
              <a:spcPct val="35000"/>
            </a:spcAft>
            <a:buNone/>
          </a:pPr>
          <a:r>
            <a:rPr lang="en-US" sz="2200" kern="1200"/>
            <a:t>Customer Behavior: Flexibility and upgrades prioritized.</a:t>
          </a:r>
        </a:p>
      </dsp:txBody>
      <dsp:txXfrm>
        <a:off x="2009428" y="2178138"/>
        <a:ext cx="7536907" cy="1739764"/>
      </dsp:txXfrm>
    </dsp:sp>
    <dsp:sp modelId="{0F246C5A-3EA4-4E99-B494-B87D30B1AE88}">
      <dsp:nvSpPr>
        <dsp:cNvPr id="0" name=""/>
        <dsp:cNvSpPr/>
      </dsp:nvSpPr>
      <dsp:spPr>
        <a:xfrm>
          <a:off x="0" y="4352844"/>
          <a:ext cx="9546336" cy="17397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1085A-B9F0-4504-9ECA-627EB6AAD795}">
      <dsp:nvSpPr>
        <dsp:cNvPr id="0" name=""/>
        <dsp:cNvSpPr/>
      </dsp:nvSpPr>
      <dsp:spPr>
        <a:xfrm>
          <a:off x="526278" y="4744291"/>
          <a:ext cx="956870" cy="9568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92E1C8-1F15-436A-86C7-EA3E16F959E2}">
      <dsp:nvSpPr>
        <dsp:cNvPr id="0" name=""/>
        <dsp:cNvSpPr/>
      </dsp:nvSpPr>
      <dsp:spPr>
        <a:xfrm>
          <a:off x="2009428" y="4352844"/>
          <a:ext cx="7536907" cy="1739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25" tIns="184125" rIns="184125" bIns="184125" numCol="1" spcCol="1270" anchor="ctr" anchorCtr="0">
          <a:noAutofit/>
        </a:bodyPr>
        <a:lstStyle/>
        <a:p>
          <a:pPr marL="0" lvl="0" indent="0" algn="l" defTabSz="977900">
            <a:lnSpc>
              <a:spcPct val="90000"/>
            </a:lnSpc>
            <a:spcBef>
              <a:spcPct val="0"/>
            </a:spcBef>
            <a:spcAft>
              <a:spcPct val="35000"/>
            </a:spcAft>
            <a:buNone/>
          </a:pPr>
          <a:r>
            <a:rPr lang="en-US" sz="2200" kern="1200"/>
            <a:t>Analysis covers loyalty transactions from 2017-2018.</a:t>
          </a:r>
        </a:p>
      </dsp:txBody>
      <dsp:txXfrm>
        <a:off x="2009428" y="4352844"/>
        <a:ext cx="7536907" cy="1739764"/>
      </dsp:txXfrm>
    </dsp:sp>
    <dsp:sp modelId="{A584B559-7D9B-4C8A-9B62-512BE30DACF1}">
      <dsp:nvSpPr>
        <dsp:cNvPr id="0" name=""/>
        <dsp:cNvSpPr/>
      </dsp:nvSpPr>
      <dsp:spPr>
        <a:xfrm>
          <a:off x="0" y="6527550"/>
          <a:ext cx="9546336" cy="17397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A1A19-77D1-42AA-B931-C5692DD2ED1A}">
      <dsp:nvSpPr>
        <dsp:cNvPr id="0" name=""/>
        <dsp:cNvSpPr/>
      </dsp:nvSpPr>
      <dsp:spPr>
        <a:xfrm>
          <a:off x="526278" y="6918997"/>
          <a:ext cx="956870" cy="9568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A6B2E1-0032-4348-BBB5-620B49E8E1F8}">
      <dsp:nvSpPr>
        <dsp:cNvPr id="0" name=""/>
        <dsp:cNvSpPr/>
      </dsp:nvSpPr>
      <dsp:spPr>
        <a:xfrm>
          <a:off x="2009428" y="6527550"/>
          <a:ext cx="7536907" cy="1739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25" tIns="184125" rIns="184125" bIns="184125" numCol="1" spcCol="1270" anchor="ctr" anchorCtr="0">
          <a:noAutofit/>
        </a:bodyPr>
        <a:lstStyle/>
        <a:p>
          <a:pPr marL="0" lvl="0" indent="0" algn="l" defTabSz="977900">
            <a:lnSpc>
              <a:spcPct val="90000"/>
            </a:lnSpc>
            <a:spcBef>
              <a:spcPct val="0"/>
            </a:spcBef>
            <a:spcAft>
              <a:spcPct val="35000"/>
            </a:spcAft>
            <a:buNone/>
          </a:pPr>
          <a:r>
            <a:rPr lang="en-US" sz="2200" kern="1200"/>
            <a:t>Links to booking data and customer segments.</a:t>
          </a:r>
        </a:p>
      </dsp:txBody>
      <dsp:txXfrm>
        <a:off x="2009428" y="6527550"/>
        <a:ext cx="7536907" cy="17397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4D3C8-C338-42D8-9B2C-91D22E28FC1E}" type="datetimeFigureOut">
              <a:rPr lang="en-US" smtClean="0"/>
              <a:t>15-Jul-25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8E77B-70C2-46FB-887A-9F3CE0472F7A}" type="slidenum">
              <a:rPr lang="en-US" smtClean="0"/>
              <a:t>‹#›</a:t>
            </a:fld>
            <a:endParaRPr lang="en-US"/>
          </a:p>
        </p:txBody>
      </p:sp>
    </p:spTree>
    <p:extLst>
      <p:ext uri="{BB962C8B-B14F-4D97-AF65-F5344CB8AC3E}">
        <p14:creationId xmlns:p14="http://schemas.microsoft.com/office/powerpoint/2010/main" val="2575337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discusses the business context surrounding airlines' loyalty programs. The industry is witnessing a rapid recovery as travel resumes post-pandemic, along with heightened competition in frequent flyer rewards. Customer behavior is shifting towards valuing flexibility, upgrades, and diverse rewards beyond flights. The analysis presented focuses on loyalty transactions over a three-year span across key states, examining redemption patterns and their impact on revenue.</a:t>
            </a:r>
          </a:p>
        </p:txBody>
      </p:sp>
      <p:sp>
        <p:nvSpPr>
          <p:cNvPr id="4" name="Slide Number Placeholder 3"/>
          <p:cNvSpPr>
            <a:spLocks noGrp="1"/>
          </p:cNvSpPr>
          <p:nvPr>
            <p:ph type="sldNum" sz="quarter" idx="5"/>
          </p:nvPr>
        </p:nvSpPr>
        <p:spPr/>
        <p:txBody>
          <a:bodyPr/>
          <a:lstStyle/>
          <a:p>
            <a:fld id="{44A8E77B-70C2-46FB-887A-9F3CE0472F7A}" type="slidenum">
              <a:rPr lang="en-US" smtClean="0"/>
              <a:t>2</a:t>
            </a:fld>
            <a:endParaRPr lang="en-US"/>
          </a:p>
        </p:txBody>
      </p:sp>
    </p:spTree>
    <p:extLst>
      <p:ext uri="{BB962C8B-B14F-4D97-AF65-F5344CB8AC3E}">
        <p14:creationId xmlns:p14="http://schemas.microsoft.com/office/powerpoint/2010/main" val="833596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1A27B-3C54-52E7-1A8E-CF4B2F43E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380CE-FB0A-C5C1-2FFE-B82B2C80A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69693-502E-34B7-84A5-19415264A7E5}"/>
              </a:ext>
            </a:extLst>
          </p:cNvPr>
          <p:cNvSpPr>
            <a:spLocks noGrp="1"/>
          </p:cNvSpPr>
          <p:nvPr>
            <p:ph type="body" idx="1"/>
          </p:nvPr>
        </p:nvSpPr>
        <p:spPr/>
        <p:txBody>
          <a:bodyPr/>
          <a:lstStyle/>
          <a:p>
            <a:r>
              <a:rPr lang="en"/>
              <a:t>This slide discusses the business context surrounding airlines' loyalty programs. The industry is witnessing a rapid recovery as travel resumes post-pandemic, along with heightened competition in frequent flyer rewards. Customer behavior is shifting towards valuing flexibility, upgrades, and diverse rewards beyond flights. The analysis presented focuses on loyalty transactions over a three-year span across key states, examining redemption patterns and their impact on revenue.</a:t>
            </a:r>
          </a:p>
        </p:txBody>
      </p:sp>
      <p:sp>
        <p:nvSpPr>
          <p:cNvPr id="4" name="Slide Number Placeholder 3">
            <a:extLst>
              <a:ext uri="{FF2B5EF4-FFF2-40B4-BE49-F238E27FC236}">
                <a16:creationId xmlns:a16="http://schemas.microsoft.com/office/drawing/2014/main" id="{7D6BEC32-D5B9-3A79-2996-B61770D7DF0D}"/>
              </a:ext>
            </a:extLst>
          </p:cNvPr>
          <p:cNvSpPr>
            <a:spLocks noGrp="1"/>
          </p:cNvSpPr>
          <p:nvPr>
            <p:ph type="sldNum" sz="quarter" idx="5"/>
          </p:nvPr>
        </p:nvSpPr>
        <p:spPr/>
        <p:txBody>
          <a:bodyPr/>
          <a:lstStyle/>
          <a:p>
            <a:fld id="{44A8E77B-70C2-46FB-887A-9F3CE0472F7A}" type="slidenum">
              <a:rPr lang="en-US" smtClean="0"/>
              <a:t>7</a:t>
            </a:fld>
            <a:endParaRPr lang="en-US"/>
          </a:p>
        </p:txBody>
      </p:sp>
    </p:spTree>
    <p:extLst>
      <p:ext uri="{BB962C8B-B14F-4D97-AF65-F5344CB8AC3E}">
        <p14:creationId xmlns:p14="http://schemas.microsoft.com/office/powerpoint/2010/main" val="338732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This slide outlines the key objectives of our loyalty insights analysis. We aim to understand member contributions to revenue as well as how effectively they utilize flights. Additionally, we will delve into the performance of loyalty tiers, potential churn risks, and strategies for boosting engagement and return on investment.</a:t>
            </a:r>
          </a:p>
        </p:txBody>
      </p:sp>
      <p:sp>
        <p:nvSpPr>
          <p:cNvPr id="4" name="Slide Number Placeholder 3"/>
          <p:cNvSpPr>
            <a:spLocks noGrp="1"/>
          </p:cNvSpPr>
          <p:nvPr>
            <p:ph type="sldNum" sz="quarter" idx="5"/>
          </p:nvPr>
        </p:nvSpPr>
        <p:spPr/>
        <p:txBody>
          <a:bodyPr/>
          <a:lstStyle/>
          <a:p>
            <a:fld id="{44A8E77B-70C2-46FB-887A-9F3CE0472F7A}" type="slidenum">
              <a:rPr lang="en-US" smtClean="0"/>
              <a:t>8</a:t>
            </a:fld>
            <a:endParaRPr lang="en-US"/>
          </a:p>
        </p:txBody>
      </p:sp>
    </p:spTree>
    <p:extLst>
      <p:ext uri="{BB962C8B-B14F-4D97-AF65-F5344CB8AC3E}">
        <p14:creationId xmlns:p14="http://schemas.microsoft.com/office/powerpoint/2010/main" val="399393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provides an overview of the 'Orders' data model. The central table aggregates key metrics such as sales, cost, quantity, and profit, while dimension tables enrich the dataset with contextual information. It's vital to confirm the relationships and hierarchies within the dimensions and to establish clear naming conventions for better data management.</a:t>
            </a:r>
          </a:p>
        </p:txBody>
      </p:sp>
      <p:sp>
        <p:nvSpPr>
          <p:cNvPr id="4" name="Slide Number Placeholder 3"/>
          <p:cNvSpPr>
            <a:spLocks noGrp="1"/>
          </p:cNvSpPr>
          <p:nvPr>
            <p:ph type="sldNum" sz="quarter" idx="5"/>
          </p:nvPr>
        </p:nvSpPr>
        <p:spPr/>
        <p:txBody>
          <a:bodyPr/>
          <a:lstStyle/>
          <a:p>
            <a:fld id="{44A8E77B-70C2-46FB-887A-9F3CE0472F7A}" type="slidenum">
              <a:rPr lang="en-US" smtClean="0"/>
              <a:t>44</a:t>
            </a:fld>
            <a:endParaRPr lang="en-US"/>
          </a:p>
        </p:txBody>
      </p:sp>
    </p:spTree>
    <p:extLst>
      <p:ext uri="{BB962C8B-B14F-4D97-AF65-F5344CB8AC3E}">
        <p14:creationId xmlns:p14="http://schemas.microsoft.com/office/powerpoint/2010/main" val="68660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outlines the main sections of the dashboard. The Home Page will showcase key performance indicators, serving as a summary. Order and Customer Analysis will provide detailed insights through various charts. Additionally, the visual elements present a clear wireframe layout and navigation options, enhancing user experience.</a:t>
            </a:r>
          </a:p>
        </p:txBody>
      </p:sp>
      <p:sp>
        <p:nvSpPr>
          <p:cNvPr id="4" name="Slide Number Placeholder 3"/>
          <p:cNvSpPr>
            <a:spLocks noGrp="1"/>
          </p:cNvSpPr>
          <p:nvPr>
            <p:ph type="sldNum" sz="quarter" idx="5"/>
          </p:nvPr>
        </p:nvSpPr>
        <p:spPr/>
        <p:txBody>
          <a:bodyPr/>
          <a:lstStyle/>
          <a:p>
            <a:fld id="{44A8E77B-70C2-46FB-887A-9F3CE0472F7A}" type="slidenum">
              <a:rPr lang="en-US" smtClean="0"/>
              <a:t>50</a:t>
            </a:fld>
            <a:endParaRPr lang="en-US"/>
          </a:p>
        </p:txBody>
      </p:sp>
    </p:spTree>
    <p:extLst>
      <p:ext uri="{BB962C8B-B14F-4D97-AF65-F5344CB8AC3E}">
        <p14:creationId xmlns:p14="http://schemas.microsoft.com/office/powerpoint/2010/main" val="289247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presents key insights from our sales analysis. Notably, we observe a significant sales peak in the summer months, particularly in July 2017. The data indicates that Mountain and Electric bikes are major contributors to our sales figures. Additionally, a small number of top-performing stores drive a considerable portion of revenue, highlighting the importance of high-value customers in ensuring repeat business.</a:t>
            </a:r>
          </a:p>
        </p:txBody>
      </p:sp>
      <p:sp>
        <p:nvSpPr>
          <p:cNvPr id="4" name="Slide Number Placeholder 3"/>
          <p:cNvSpPr>
            <a:spLocks noGrp="1"/>
          </p:cNvSpPr>
          <p:nvPr>
            <p:ph type="sldNum" sz="quarter" idx="5"/>
          </p:nvPr>
        </p:nvSpPr>
        <p:spPr/>
        <p:txBody>
          <a:bodyPr/>
          <a:lstStyle/>
          <a:p>
            <a:fld id="{44A8E77B-70C2-46FB-887A-9F3CE0472F7A}" type="slidenum">
              <a:rPr lang="en-US" smtClean="0"/>
              <a:t>60</a:t>
            </a:fld>
            <a:endParaRPr lang="en-US"/>
          </a:p>
        </p:txBody>
      </p:sp>
    </p:spTree>
    <p:extLst>
      <p:ext uri="{BB962C8B-B14F-4D97-AF65-F5344CB8AC3E}">
        <p14:creationId xmlns:p14="http://schemas.microsoft.com/office/powerpoint/2010/main" val="175591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outlines actionable recommendations divided into short, mid, and long-term strategies. In the short-term, focusing on inventory and targeted promotions can address immediate sales needs. Mid-term strategies aim to enhance customer loyalty and optimize operational efficiency, while long-term initiatives focus on pricing strategies and expansion opportunities.</a:t>
            </a:r>
          </a:p>
        </p:txBody>
      </p:sp>
      <p:sp>
        <p:nvSpPr>
          <p:cNvPr id="4" name="Slide Number Placeholder 3"/>
          <p:cNvSpPr>
            <a:spLocks noGrp="1"/>
          </p:cNvSpPr>
          <p:nvPr>
            <p:ph type="sldNum" sz="quarter" idx="5"/>
          </p:nvPr>
        </p:nvSpPr>
        <p:spPr/>
        <p:txBody>
          <a:bodyPr/>
          <a:lstStyle/>
          <a:p>
            <a:fld id="{44A8E77B-70C2-46FB-887A-9F3CE0472F7A}" type="slidenum">
              <a:rPr lang="en-US" smtClean="0"/>
              <a:t>61</a:t>
            </a:fld>
            <a:endParaRPr lang="en-US"/>
          </a:p>
        </p:txBody>
      </p:sp>
    </p:spTree>
    <p:extLst>
      <p:ext uri="{BB962C8B-B14F-4D97-AF65-F5344CB8AC3E}">
        <p14:creationId xmlns:p14="http://schemas.microsoft.com/office/powerpoint/2010/main" val="153155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outlines the anticipated financial benefits of the initiative. The projected uplift in revenue signifies the effectiveness of optimized inventory strategies. Additionally, improvements in margins through targeted promotions can enhance profitability. Cost savings from reduced stockouts play a crucial role in overall efficiency, and the payback period highlights the quick return on investment.</a:t>
            </a:r>
          </a:p>
        </p:txBody>
      </p:sp>
      <p:sp>
        <p:nvSpPr>
          <p:cNvPr id="4" name="Slide Number Placeholder 3"/>
          <p:cNvSpPr>
            <a:spLocks noGrp="1"/>
          </p:cNvSpPr>
          <p:nvPr>
            <p:ph type="sldNum" sz="quarter" idx="5"/>
          </p:nvPr>
        </p:nvSpPr>
        <p:spPr/>
        <p:txBody>
          <a:bodyPr/>
          <a:lstStyle/>
          <a:p>
            <a:fld id="{44A8E77B-70C2-46FB-887A-9F3CE0472F7A}" type="slidenum">
              <a:rPr lang="en-US" smtClean="0"/>
              <a:t>69</a:t>
            </a:fld>
            <a:endParaRPr lang="en-US"/>
          </a:p>
        </p:txBody>
      </p:sp>
    </p:spTree>
    <p:extLst>
      <p:ext uri="{BB962C8B-B14F-4D97-AF65-F5344CB8AC3E}">
        <p14:creationId xmlns:p14="http://schemas.microsoft.com/office/powerpoint/2010/main" val="158654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This slide invites the audience to engage with questions and provides key contact information for follow-up. Emphasize the importance of feedback in refining the dashboards, and encourage attendees to utilize the space provided for live note-taking or capturing action items during the discussion.</a:t>
            </a:r>
          </a:p>
        </p:txBody>
      </p:sp>
      <p:sp>
        <p:nvSpPr>
          <p:cNvPr id="4" name="Slide Number Placeholder 3"/>
          <p:cNvSpPr>
            <a:spLocks noGrp="1"/>
          </p:cNvSpPr>
          <p:nvPr>
            <p:ph type="sldNum" sz="quarter" idx="5"/>
          </p:nvPr>
        </p:nvSpPr>
        <p:spPr/>
        <p:txBody>
          <a:bodyPr/>
          <a:lstStyle/>
          <a:p>
            <a:fld id="{44A8E77B-70C2-46FB-887A-9F3CE0472F7A}" type="slidenum">
              <a:rPr lang="en-US" smtClean="0"/>
              <a:t>76</a:t>
            </a:fld>
            <a:endParaRPr lang="en-US"/>
          </a:p>
        </p:txBody>
      </p:sp>
    </p:spTree>
    <p:extLst>
      <p:ext uri="{BB962C8B-B14F-4D97-AF65-F5344CB8AC3E}">
        <p14:creationId xmlns:p14="http://schemas.microsoft.com/office/powerpoint/2010/main" val="95162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Click to edit Master title style</a:t>
            </a:r>
          </a:p>
        </p:txBody>
      </p:sp>
      <p:sp>
        <p:nvSpPr>
          <p:cNvPr id="3" name="Vertical Text Placeholder 2"/>
          <p:cNvSpPr>
            <a:spLocks noGrp="1"/>
          </p:cNvSpPr>
          <p:nvPr>
            <p:ph type="body" orient="vert" idx="1"/>
          </p:nvPr>
        </p:nvSpPr>
        <p:spPr/>
        <p:txBody>
          <a:bodyPr vert="eaVert"/>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Click to edit Master title style</a:t>
            </a:r>
          </a:p>
        </p:txBody>
      </p:sp>
      <p:sp>
        <p:nvSpPr>
          <p:cNvPr id="3" name="Content Placeholder 2"/>
          <p:cNvSpPr>
            <a:spLocks noGrp="1"/>
          </p:cNvSpPr>
          <p:nvPr>
            <p:ph idx="1"/>
          </p:nvPr>
        </p:nvSpPr>
        <p:spPr/>
        <p:txBody>
          <a:body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15-Jul-25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15-Jul-25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15-Jul-25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15-Jul-25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mailto:ahmedmohamedelsaeed217@gmail.com" TargetMode="External"/><Relationship Id="rId7" Type="http://schemas.openxmlformats.org/officeDocument/2006/relationships/image" Target="../media/image105.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mailto:youssefazoz2017@gmail.com" TargetMode="External"/><Relationship Id="rId5" Type="http://schemas.openxmlformats.org/officeDocument/2006/relationships/hyperlink" Target="mailto:Ya743231@gmail.com" TargetMode="External"/><Relationship Id="rId4" Type="http://schemas.openxmlformats.org/officeDocument/2006/relationships/hyperlink" Target="mailto:mohamed.hossam.mh01@gmai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3D Hologram from iPad">
            <a:extLst>
              <a:ext uri="{FF2B5EF4-FFF2-40B4-BE49-F238E27FC236}">
                <a16:creationId xmlns:a16="http://schemas.microsoft.com/office/drawing/2014/main" id="{F9549C14-B756-0A65-5761-A09CD774FC7D}"/>
              </a:ext>
            </a:extLst>
          </p:cNvPr>
          <p:cNvPicPr>
            <a:picLocks noChangeAspect="1"/>
          </p:cNvPicPr>
          <p:nvPr/>
        </p:nvPicPr>
        <p:blipFill>
          <a:blip r:embed="rId2"/>
          <a:srcRect r="5884"/>
          <a:stretch>
            <a:fillRect/>
          </a:stretch>
        </p:blipFill>
        <p:spPr>
          <a:xfrm>
            <a:off x="1" y="10"/>
            <a:ext cx="14504463" cy="10286990"/>
          </a:xfrm>
          <a:prstGeom prst="rect">
            <a:avLst/>
          </a:prstGeom>
        </p:spPr>
      </p:pic>
      <p:sp>
        <p:nvSpPr>
          <p:cNvPr id="133" name="Rectangle 1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11903103" y="1115170"/>
            <a:ext cx="5168647" cy="5538042"/>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7800" spc="-96">
                <a:latin typeface="+mj-lt"/>
                <a:ea typeface="+mj-ea"/>
                <a:cs typeface="+mj-cs"/>
                <a:sym typeface="Muli Bold"/>
              </a:rPr>
              <a:t>Air Lines Loyalty Analysis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911058" y="769886"/>
            <a:ext cx="9182567" cy="1824689"/>
            <a:chOff x="-197496" y="376820"/>
            <a:chExt cx="12243422" cy="2432918"/>
          </a:xfrm>
        </p:grpSpPr>
        <p:sp>
          <p:nvSpPr>
            <p:cNvPr id="3" name="TextBox 3"/>
            <p:cNvSpPr txBox="1"/>
            <p:nvPr/>
          </p:nvSpPr>
          <p:spPr>
            <a:xfrm>
              <a:off x="-197496" y="376820"/>
              <a:ext cx="12045926" cy="1350797"/>
            </a:xfrm>
            <a:prstGeom prst="rect">
              <a:avLst/>
            </a:prstGeom>
          </p:spPr>
          <p:txBody>
            <a:bodyPr lIns="0" tIns="0" rIns="0" bIns="0" rtlCol="0" anchor="t">
              <a:spAutoFit/>
            </a:bodyPr>
            <a:lstStyle>
              <a:defPPr>
                <a:defRPr lang="en-US"/>
              </a:defPPr>
              <a:lvl1pPr>
                <a:lnSpc>
                  <a:spcPts val="7920"/>
                </a:lnSpc>
                <a:defRPr sz="7200" spc="-72">
                  <a:latin typeface="Muli Bold"/>
                  <a:ea typeface="Muli Bold"/>
                  <a:cs typeface="Muli Bold"/>
                </a:defRPr>
              </a:lvl1pPr>
            </a:lstStyle>
            <a:p>
              <a:r>
                <a:rPr lang="en">
                  <a:solidFill>
                    <a:srgbClr val="0048CD"/>
                  </a:solidFill>
                  <a:ea typeface="+mn-ea"/>
                  <a:cs typeface="+mn-cs"/>
                  <a:sym typeface="Muli Bold"/>
                </a:rPr>
                <a:t>Storing Data</a:t>
              </a:r>
            </a:p>
          </p:txBody>
        </p:sp>
        <p:sp>
          <p:nvSpPr>
            <p:cNvPr id="4" name="TextBox 4"/>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TextBox 6"/>
          <p:cNvSpPr txBox="1"/>
          <p:nvPr/>
        </p:nvSpPr>
        <p:spPr>
          <a:xfrm>
            <a:off x="30548" y="2149027"/>
            <a:ext cx="17376874" cy="4839915"/>
          </a:xfrm>
          <a:prstGeom prst="rect">
            <a:avLst/>
          </a:prstGeom>
        </p:spPr>
        <p:txBody>
          <a:bodyPr lIns="0" tIns="0" rIns="0" bIns="0" rtlCol="0" anchor="t">
            <a:spAutoFit/>
          </a:bodyPr>
          <a:lstStyle/>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Designed a new database system.</a:t>
            </a:r>
          </a:p>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Imported files into the database.</a:t>
            </a:r>
          </a:p>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Tried to configure the appropriate mappings.</a:t>
            </a:r>
          </a:p>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Extracted useful insights.</a:t>
            </a:r>
          </a:p>
        </p:txBody>
      </p:sp>
      <p:sp>
        <p:nvSpPr>
          <p:cNvPr id="8" name="Freeform 6">
            <a:extLst>
              <a:ext uri="{FF2B5EF4-FFF2-40B4-BE49-F238E27FC236}">
                <a16:creationId xmlns:a16="http://schemas.microsoft.com/office/drawing/2014/main" id="{736432EB-D07B-4EBD-9A95-31E336DA074D}"/>
              </a:ext>
            </a:extLst>
          </p:cNvPr>
          <p:cNvSpPr/>
          <p:nvPr/>
        </p:nvSpPr>
        <p:spPr>
          <a:xfrm>
            <a:off x="15587658" y="550559"/>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32BF5368-B2DC-4C2B-A440-126E70961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42900"/>
            <a:ext cx="16764000" cy="8991600"/>
          </a:xfrm>
          <a:prstGeom prst="rect">
            <a:avLst/>
          </a:prstGeom>
        </p:spPr>
      </p:pic>
    </p:spTree>
    <p:extLst>
      <p:ext uri="{BB962C8B-B14F-4D97-AF65-F5344CB8AC3E}">
        <p14:creationId xmlns:p14="http://schemas.microsoft.com/office/powerpoint/2010/main" val="18817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7536631-B166-E700-5954-7535206D3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723900"/>
            <a:ext cx="16078200" cy="8610600"/>
          </a:xfrm>
          <a:prstGeom prst="rect">
            <a:avLst/>
          </a:prstGeom>
        </p:spPr>
      </p:pic>
    </p:spTree>
    <p:extLst>
      <p:ext uri="{BB962C8B-B14F-4D97-AF65-F5344CB8AC3E}">
        <p14:creationId xmlns:p14="http://schemas.microsoft.com/office/powerpoint/2010/main" val="101851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660A6CC7-12C0-EA89-AA1B-FCEBCD8AC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723900"/>
            <a:ext cx="7924800" cy="35814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138EFF0-706D-9CCA-D784-78A7E011F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723900"/>
            <a:ext cx="8077200" cy="817659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C604B04-3176-CA66-8097-B5B104DA6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675414"/>
            <a:ext cx="7924800" cy="4876800"/>
          </a:xfrm>
          <a:prstGeom prst="rect">
            <a:avLst/>
          </a:prstGeom>
        </p:spPr>
      </p:pic>
    </p:spTree>
    <p:extLst>
      <p:ext uri="{BB962C8B-B14F-4D97-AF65-F5344CB8AC3E}">
        <p14:creationId xmlns:p14="http://schemas.microsoft.com/office/powerpoint/2010/main" val="169630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FF21BF3-0CF4-DA10-AE16-E2B2F303D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95300"/>
            <a:ext cx="14782800" cy="9296400"/>
          </a:xfrm>
          <a:prstGeom prst="rect">
            <a:avLst/>
          </a:prstGeom>
        </p:spPr>
      </p:pic>
    </p:spTree>
    <p:extLst>
      <p:ext uri="{BB962C8B-B14F-4D97-AF65-F5344CB8AC3E}">
        <p14:creationId xmlns:p14="http://schemas.microsoft.com/office/powerpoint/2010/main" val="308780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A8A321B-9C7E-0E18-4EEF-EDB06BF92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04900"/>
            <a:ext cx="15697200" cy="7543800"/>
          </a:xfrm>
          <a:prstGeom prst="rect">
            <a:avLst/>
          </a:prstGeom>
        </p:spPr>
      </p:pic>
    </p:spTree>
    <p:extLst>
      <p:ext uri="{BB962C8B-B14F-4D97-AF65-F5344CB8AC3E}">
        <p14:creationId xmlns:p14="http://schemas.microsoft.com/office/powerpoint/2010/main" val="351121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EBEAD47-74E5-A854-CB04-570D007BE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028700"/>
            <a:ext cx="14782800" cy="8458199"/>
          </a:xfrm>
          <a:prstGeom prst="rect">
            <a:avLst/>
          </a:prstGeom>
        </p:spPr>
      </p:pic>
    </p:spTree>
    <p:extLst>
      <p:ext uri="{BB962C8B-B14F-4D97-AF65-F5344CB8AC3E}">
        <p14:creationId xmlns:p14="http://schemas.microsoft.com/office/powerpoint/2010/main" val="382810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00A6DFD-DE3B-CB5F-AB07-2F4B78DC4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571500"/>
            <a:ext cx="14554200" cy="8763000"/>
          </a:xfrm>
          <a:prstGeom prst="rect">
            <a:avLst/>
          </a:prstGeom>
        </p:spPr>
      </p:pic>
    </p:spTree>
    <p:extLst>
      <p:ext uri="{BB962C8B-B14F-4D97-AF65-F5344CB8AC3E}">
        <p14:creationId xmlns:p14="http://schemas.microsoft.com/office/powerpoint/2010/main" val="196573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0751A09-378B-89FF-B882-7AB8F8B00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028700"/>
            <a:ext cx="14782799" cy="8077200"/>
          </a:xfrm>
          <a:prstGeom prst="rect">
            <a:avLst/>
          </a:prstGeom>
        </p:spPr>
      </p:pic>
    </p:spTree>
    <p:extLst>
      <p:ext uri="{BB962C8B-B14F-4D97-AF65-F5344CB8AC3E}">
        <p14:creationId xmlns:p14="http://schemas.microsoft.com/office/powerpoint/2010/main" val="1612670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719E72-51FD-C673-61DC-7B89D72A6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00100"/>
            <a:ext cx="15925800" cy="8610600"/>
          </a:xfrm>
          <a:prstGeom prst="rect">
            <a:avLst/>
          </a:prstGeom>
        </p:spPr>
      </p:pic>
    </p:spTree>
    <p:extLst>
      <p:ext uri="{BB962C8B-B14F-4D97-AF65-F5344CB8AC3E}">
        <p14:creationId xmlns:p14="http://schemas.microsoft.com/office/powerpoint/2010/main" val="202829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2A722-F2B1-B28E-CD2E-FCD1060F293D}"/>
              </a:ext>
            </a:extLst>
          </p:cNvPr>
          <p:cNvSpPr>
            <a:spLocks noGrp="1"/>
          </p:cNvSpPr>
          <p:nvPr>
            <p:ph type="title"/>
          </p:nvPr>
        </p:nvSpPr>
        <p:spPr>
          <a:xfrm>
            <a:off x="7946643" y="493776"/>
            <a:ext cx="9376665" cy="2674620"/>
          </a:xfrm>
        </p:spPr>
        <p:txBody>
          <a:bodyPr vert="horz" lIns="91440" tIns="45720" rIns="91440" bIns="45720" rtlCol="0" anchor="b">
            <a:normAutofit/>
          </a:bodyPr>
          <a:lstStyle/>
          <a:p>
            <a:pPr algn="l">
              <a:lnSpc>
                <a:spcPct val="90000"/>
              </a:lnSpc>
            </a:pPr>
            <a:r>
              <a:rPr lang="en-US" sz="8100" b="1"/>
              <a:t>The Business Power Of Air Line Programs</a:t>
            </a:r>
          </a:p>
        </p:txBody>
      </p:sp>
      <p:pic>
        <p:nvPicPr>
          <p:cNvPr id="5" name="Content Placeholder 4" descr="Airplane toy on blue background">
            <a:extLst>
              <a:ext uri="{FF2B5EF4-FFF2-40B4-BE49-F238E27FC236}">
                <a16:creationId xmlns:a16="http://schemas.microsoft.com/office/drawing/2014/main" id="{88A2E0F9-CAF3-4125-9C62-5F12322E4ACA}"/>
              </a:ext>
            </a:extLst>
          </p:cNvPr>
          <p:cNvPicPr>
            <a:picLocks noGrp="1" noChangeAspect="1"/>
          </p:cNvPicPr>
          <p:nvPr>
            <p:ph sz="half" idx="1"/>
          </p:nvPr>
        </p:nvPicPr>
        <p:blipFill>
          <a:blip r:embed="rId3"/>
          <a:srcRect t="1710" r="1" b="1"/>
          <a:stretch>
            <a:fillRect/>
          </a:stretch>
        </p:blipFill>
        <p:spPr>
          <a:xfrm>
            <a:off x="1" y="10"/>
            <a:ext cx="6986016" cy="10286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643" y="3562420"/>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
            <a:extLst>
              <a:ext uri="{FF2B5EF4-FFF2-40B4-BE49-F238E27FC236}">
                <a16:creationId xmlns:a16="http://schemas.microsoft.com/office/drawing/2014/main" id="{BBA24EE6-A8BD-3788-6119-2D539E21F3CF}"/>
              </a:ext>
            </a:extLst>
          </p:cNvPr>
          <p:cNvSpPr>
            <a:spLocks noGrp="1"/>
          </p:cNvSpPr>
          <p:nvPr>
            <p:ph sz="half" idx="2"/>
          </p:nvPr>
        </p:nvSpPr>
        <p:spPr>
          <a:xfrm>
            <a:off x="7946643" y="4059936"/>
            <a:ext cx="9376665" cy="5225796"/>
          </a:xfrm>
        </p:spPr>
        <p:txBody>
          <a:bodyPr vert="horz" lIns="91440" tIns="45720" rIns="91440" bIns="45720" rtlCol="0">
            <a:normAutofit/>
          </a:bodyPr>
          <a:lstStyle/>
          <a:p>
            <a:pPr marL="114300" indent="-228600">
              <a:lnSpc>
                <a:spcPct val="90000"/>
              </a:lnSpc>
            </a:pPr>
            <a:r>
              <a:rPr lang="en-US" sz="3300" dirty="0"/>
              <a:t>From a commercial perspective, airline loyalty programs have transcended their original role as tools to attract repeat customers—they’ve become </a:t>
            </a:r>
            <a:r>
              <a:rPr lang="en-US" sz="3300" b="1" dirty="0"/>
              <a:t>strategic financial assets</a:t>
            </a:r>
            <a:r>
              <a:rPr lang="en-US" sz="3300" dirty="0"/>
              <a:t> that generate substantial revenue and directly influence pricing and expansion decisions.</a:t>
            </a:r>
          </a:p>
          <a:p>
            <a:pPr marL="114300" indent="-228600">
              <a:lnSpc>
                <a:spcPct val="90000"/>
              </a:lnSpc>
            </a:pPr>
            <a:endParaRPr lang="en-US" sz="3300" dirty="0"/>
          </a:p>
        </p:txBody>
      </p:sp>
    </p:spTree>
    <p:extLst>
      <p:ext uri="{BB962C8B-B14F-4D97-AF65-F5344CB8AC3E}">
        <p14:creationId xmlns:p14="http://schemas.microsoft.com/office/powerpoint/2010/main" val="709305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D93BFCE-ADD9-39AA-C050-A1E6686CF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13944600" cy="8839200"/>
          </a:xfrm>
          <a:prstGeom prst="rect">
            <a:avLst/>
          </a:prstGeom>
        </p:spPr>
      </p:pic>
    </p:spTree>
    <p:extLst>
      <p:ext uri="{BB962C8B-B14F-4D97-AF65-F5344CB8AC3E}">
        <p14:creationId xmlns:p14="http://schemas.microsoft.com/office/powerpoint/2010/main" val="2364038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102AA93-7EF9-C291-5D58-658273A5EA3F}"/>
              </a:ext>
            </a:extLst>
          </p:cNvPr>
          <p:cNvGrpSpPr/>
          <p:nvPr/>
        </p:nvGrpSpPr>
        <p:grpSpPr>
          <a:xfrm>
            <a:off x="911058" y="769886"/>
            <a:ext cx="9182567" cy="1824689"/>
            <a:chOff x="-197496" y="376820"/>
            <a:chExt cx="12243422" cy="2432918"/>
          </a:xfrm>
        </p:grpSpPr>
        <p:sp>
          <p:nvSpPr>
            <p:cNvPr id="3" name="TextBox 3">
              <a:extLst>
                <a:ext uri="{FF2B5EF4-FFF2-40B4-BE49-F238E27FC236}">
                  <a16:creationId xmlns:a16="http://schemas.microsoft.com/office/drawing/2014/main" id="{29142310-57F9-F9EB-D8B2-C77F4958CC6E}"/>
                </a:ext>
              </a:extLst>
            </p:cNvPr>
            <p:cNvSpPr txBox="1"/>
            <p:nvPr/>
          </p:nvSpPr>
          <p:spPr>
            <a:xfrm>
              <a:off x="-197496" y="376820"/>
              <a:ext cx="12045926" cy="1350797"/>
            </a:xfrm>
            <a:prstGeom prst="rect">
              <a:avLst/>
            </a:prstGeom>
          </p:spPr>
          <p:txBody>
            <a:bodyPr lIns="0" tIns="0" rIns="0" bIns="0" rtlCol="0" anchor="t">
              <a:spAutoFit/>
            </a:bodyPr>
            <a:lstStyle>
              <a:defPPr>
                <a:defRPr lang="en-US"/>
              </a:defPPr>
              <a:lvl1pPr>
                <a:lnSpc>
                  <a:spcPts val="7920"/>
                </a:lnSpc>
                <a:defRPr sz="7200" spc="-72">
                  <a:latin typeface="Muli Bold"/>
                  <a:ea typeface="Muli Bold"/>
                  <a:cs typeface="Muli Bold"/>
                </a:defRPr>
              </a:lvl1pPr>
            </a:lstStyle>
            <a:p>
              <a:r>
                <a:rPr lang="en">
                  <a:solidFill>
                    <a:srgbClr val="0048CD"/>
                  </a:solidFill>
                  <a:ea typeface="+mn-ea"/>
                  <a:cs typeface="+mn-cs"/>
                  <a:sym typeface="Muli Bold"/>
                </a:rPr>
                <a:t>Exploring</a:t>
              </a:r>
            </a:p>
          </p:txBody>
        </p:sp>
        <p:sp>
          <p:nvSpPr>
            <p:cNvPr id="4" name="TextBox 4">
              <a:extLst>
                <a:ext uri="{FF2B5EF4-FFF2-40B4-BE49-F238E27FC236}">
                  <a16:creationId xmlns:a16="http://schemas.microsoft.com/office/drawing/2014/main" id="{AC636B2C-AA0B-C50D-D322-C8D839306E59}"/>
                </a:ext>
              </a:extLst>
            </p:cNvPr>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Freeform 6">
            <a:extLst>
              <a:ext uri="{FF2B5EF4-FFF2-40B4-BE49-F238E27FC236}">
                <a16:creationId xmlns:a16="http://schemas.microsoft.com/office/drawing/2014/main" id="{F04836CF-A4F9-303D-3B71-B9B464B10E10}"/>
              </a:ext>
            </a:extLst>
          </p:cNvPr>
          <p:cNvSpPr/>
          <p:nvPr/>
        </p:nvSpPr>
        <p:spPr>
          <a:xfrm>
            <a:off x="15587658" y="550559"/>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93BD606E-EB09-4CB9-20DB-4BB72E7D1878}"/>
              </a:ext>
            </a:extLst>
          </p:cNvPr>
          <p:cNvSpPr txBox="1"/>
          <p:nvPr/>
        </p:nvSpPr>
        <p:spPr>
          <a:xfrm>
            <a:off x="1524000" y="2594575"/>
            <a:ext cx="12801600" cy="4247317"/>
          </a:xfrm>
          <a:prstGeom prst="rect">
            <a:avLst/>
          </a:prstGeom>
          <a:noFill/>
        </p:spPr>
        <p:txBody>
          <a:bodyPr wrap="square">
            <a:spAutoFit/>
          </a:bodyPr>
          <a:lstStyle/>
          <a:p>
            <a:pPr marL="0" algn="l" rtl="0" eaLnBrk="1" latinLnBrk="0" hangingPunct="1">
              <a:buFont typeface="Arial" panose="020B0604020202020204" pitchFamily="34" charset="0"/>
              <a:buChar char="•"/>
            </a:pPr>
            <a:r>
              <a:rPr lang="en" sz="5400">
                <a:solidFill>
                  <a:srgbClr val="242424"/>
                </a:solidFill>
                <a:effectLst/>
                <a:latin typeface="Segoe UI" panose="020B0502040204020203" pitchFamily="34" charset="0"/>
              </a:rPr>
              <a:t>Loading data</a:t>
            </a:r>
          </a:p>
          <a:p>
            <a:pPr marL="0" algn="l" rtl="0" eaLnBrk="1" latinLnBrk="0" hangingPunct="1">
              <a:buFont typeface="Arial" panose="020B0604020202020204" pitchFamily="34" charset="0"/>
              <a:buChar char="•"/>
            </a:pPr>
            <a:r>
              <a:rPr lang="en" sz="5400">
                <a:solidFill>
                  <a:srgbClr val="242424"/>
                </a:solidFill>
                <a:effectLst/>
                <a:latin typeface="Segoe UI" panose="020B0502040204020203" pitchFamily="34" charset="0"/>
              </a:rPr>
              <a:t>Exploring datasets</a:t>
            </a:r>
          </a:p>
          <a:p>
            <a:pPr marL="0" algn="l" rtl="0" eaLnBrk="1" latinLnBrk="0" hangingPunct="1">
              <a:buFont typeface="Arial" panose="020B0604020202020204" pitchFamily="34" charset="0"/>
              <a:buChar char="•"/>
            </a:pPr>
            <a:r>
              <a:rPr lang="en" sz="5400">
                <a:solidFill>
                  <a:srgbClr val="242424"/>
                </a:solidFill>
                <a:effectLst/>
                <a:latin typeface="Segoe UI" panose="020B0502040204020203" pitchFamily="34" charset="0"/>
              </a:rPr>
              <a:t>Combining data sources</a:t>
            </a:r>
          </a:p>
          <a:p>
            <a:pPr marL="0" algn="l" rtl="0" eaLnBrk="1" latinLnBrk="0" hangingPunct="1">
              <a:buFont typeface="Arial" panose="020B0604020202020204" pitchFamily="34" charset="0"/>
              <a:buChar char="•"/>
            </a:pPr>
            <a:r>
              <a:rPr lang="en" sz="5400">
                <a:solidFill>
                  <a:srgbClr val="242424"/>
                </a:solidFill>
                <a:effectLst/>
                <a:latin typeface="Segoe UI" panose="020B0502040204020203" pitchFamily="34" charset="0"/>
              </a:rPr>
              <a:t>Identify Outliers</a:t>
            </a:r>
          </a:p>
          <a:p>
            <a:pPr marL="0" algn="l" rtl="0" eaLnBrk="1" latinLnBrk="0" hangingPunct="1">
              <a:buFont typeface="Arial" panose="020B0604020202020204" pitchFamily="34" charset="0"/>
              <a:buChar char="•"/>
            </a:pPr>
            <a:r>
              <a:rPr lang="en" sz="5400">
                <a:solidFill>
                  <a:srgbClr val="242424"/>
                </a:solidFill>
                <a:effectLst/>
                <a:latin typeface="Segoe UI" panose="020B0502040204020203" pitchFamily="34" charset="0"/>
              </a:rPr>
              <a:t>Determining correlation coefficients</a:t>
            </a:r>
            <a:endParaRPr lang="en-US" sz="5400" i="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361533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4CD1AA-9281-807B-6599-CE5117ED626E}"/>
              </a:ext>
            </a:extLst>
          </p:cNvPr>
          <p:cNvPicPr>
            <a:picLocks noChangeAspect="1"/>
          </p:cNvPicPr>
          <p:nvPr/>
        </p:nvPicPr>
        <p:blipFill>
          <a:blip r:embed="rId2"/>
          <a:stretch>
            <a:fillRect/>
          </a:stretch>
        </p:blipFill>
        <p:spPr>
          <a:xfrm>
            <a:off x="1981200" y="1676400"/>
            <a:ext cx="4389500" cy="6934200"/>
          </a:xfrm>
          <a:prstGeom prst="rect">
            <a:avLst/>
          </a:prstGeom>
        </p:spPr>
      </p:pic>
      <p:pic>
        <p:nvPicPr>
          <p:cNvPr id="10" name="Picture 9" descr="A white rectangular sign with red text&#10;&#10;AI-generated content may be incorrect.">
            <a:extLst>
              <a:ext uri="{FF2B5EF4-FFF2-40B4-BE49-F238E27FC236}">
                <a16:creationId xmlns:a16="http://schemas.microsoft.com/office/drawing/2014/main" id="{E83BB2F9-1C6E-84A2-367B-FB4A4E2BC841}"/>
              </a:ext>
            </a:extLst>
          </p:cNvPr>
          <p:cNvPicPr>
            <a:picLocks noChangeAspect="1"/>
          </p:cNvPicPr>
          <p:nvPr/>
        </p:nvPicPr>
        <p:blipFill>
          <a:blip r:embed="rId3"/>
          <a:stretch>
            <a:fillRect/>
          </a:stretch>
        </p:blipFill>
        <p:spPr>
          <a:xfrm>
            <a:off x="7620000" y="4610100"/>
            <a:ext cx="9677400" cy="3505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5869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AI-generated content may be incorrect.">
            <a:extLst>
              <a:ext uri="{FF2B5EF4-FFF2-40B4-BE49-F238E27FC236}">
                <a16:creationId xmlns:a16="http://schemas.microsoft.com/office/drawing/2014/main" id="{6C0A091C-A541-46F8-5FB3-78C8432291D8}"/>
              </a:ext>
            </a:extLst>
          </p:cNvPr>
          <p:cNvPicPr>
            <a:picLocks noChangeAspect="1"/>
          </p:cNvPicPr>
          <p:nvPr/>
        </p:nvPicPr>
        <p:blipFill>
          <a:blip r:embed="rId2"/>
          <a:stretch>
            <a:fillRect/>
          </a:stretch>
        </p:blipFill>
        <p:spPr>
          <a:xfrm>
            <a:off x="8077200" y="419100"/>
            <a:ext cx="9485505" cy="44988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2BE09ACD-8662-EF42-22B0-96D4FC748E04}"/>
              </a:ext>
            </a:extLst>
          </p:cNvPr>
          <p:cNvPicPr>
            <a:picLocks noChangeAspect="1"/>
          </p:cNvPicPr>
          <p:nvPr/>
        </p:nvPicPr>
        <p:blipFill>
          <a:blip r:embed="rId3"/>
          <a:stretch>
            <a:fillRect/>
          </a:stretch>
        </p:blipFill>
        <p:spPr>
          <a:xfrm>
            <a:off x="1600200" y="876300"/>
            <a:ext cx="4962574" cy="13182600"/>
          </a:xfrm>
          <a:prstGeom prst="rect">
            <a:avLst/>
          </a:prstGeom>
        </p:spPr>
      </p:pic>
    </p:spTree>
    <p:extLst>
      <p:ext uri="{BB962C8B-B14F-4D97-AF65-F5344CB8AC3E}">
        <p14:creationId xmlns:p14="http://schemas.microsoft.com/office/powerpoint/2010/main" val="3877976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EB57F-48C4-EAF6-6775-1CB3F72F130B}"/>
              </a:ext>
            </a:extLst>
          </p:cNvPr>
          <p:cNvPicPr>
            <a:picLocks noChangeAspect="1"/>
          </p:cNvPicPr>
          <p:nvPr/>
        </p:nvPicPr>
        <p:blipFill>
          <a:blip r:embed="rId2"/>
          <a:stretch>
            <a:fillRect/>
          </a:stretch>
        </p:blipFill>
        <p:spPr>
          <a:xfrm>
            <a:off x="838200" y="190500"/>
            <a:ext cx="5029200" cy="151638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E6D40FCD-17A7-0E70-BD19-D899CA2AFCA5}"/>
              </a:ext>
            </a:extLst>
          </p:cNvPr>
          <p:cNvPicPr>
            <a:picLocks noChangeAspect="1"/>
          </p:cNvPicPr>
          <p:nvPr/>
        </p:nvPicPr>
        <p:blipFill>
          <a:blip r:embed="rId3"/>
          <a:stretch>
            <a:fillRect/>
          </a:stretch>
        </p:blipFill>
        <p:spPr>
          <a:xfrm>
            <a:off x="8077202" y="190500"/>
            <a:ext cx="8686800" cy="8305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0215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91557F-5FE6-7843-FA00-A7C2F026AB8F}"/>
              </a:ext>
            </a:extLst>
          </p:cNvPr>
          <p:cNvPicPr>
            <a:picLocks noChangeAspect="1"/>
          </p:cNvPicPr>
          <p:nvPr/>
        </p:nvPicPr>
        <p:blipFill>
          <a:blip r:embed="rId2"/>
          <a:stretch>
            <a:fillRect/>
          </a:stretch>
        </p:blipFill>
        <p:spPr>
          <a:xfrm>
            <a:off x="2590800" y="952500"/>
            <a:ext cx="2286000" cy="13716000"/>
          </a:xfrm>
          <a:prstGeom prst="rect">
            <a:avLst/>
          </a:prstGeom>
        </p:spPr>
      </p:pic>
      <p:pic>
        <p:nvPicPr>
          <p:cNvPr id="3" name="Picture 2">
            <a:extLst>
              <a:ext uri="{FF2B5EF4-FFF2-40B4-BE49-F238E27FC236}">
                <a16:creationId xmlns:a16="http://schemas.microsoft.com/office/drawing/2014/main" id="{A8BF4B36-5A93-43D4-4F6D-94B7B9A0A646}"/>
              </a:ext>
            </a:extLst>
          </p:cNvPr>
          <p:cNvPicPr>
            <a:picLocks noChangeAspect="1"/>
          </p:cNvPicPr>
          <p:nvPr/>
        </p:nvPicPr>
        <p:blipFill>
          <a:blip r:embed="rId3"/>
          <a:stretch>
            <a:fillRect/>
          </a:stretch>
        </p:blipFill>
        <p:spPr>
          <a:xfrm>
            <a:off x="6705600" y="495300"/>
            <a:ext cx="9829800" cy="2209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83603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04762-6064-DB54-A033-C630786BF099}"/>
              </a:ext>
            </a:extLst>
          </p:cNvPr>
          <p:cNvPicPr>
            <a:picLocks noChangeAspect="1"/>
          </p:cNvPicPr>
          <p:nvPr/>
        </p:nvPicPr>
        <p:blipFill>
          <a:blip r:embed="rId2"/>
          <a:stretch>
            <a:fillRect/>
          </a:stretch>
        </p:blipFill>
        <p:spPr>
          <a:xfrm>
            <a:off x="685800" y="266700"/>
            <a:ext cx="12268200" cy="4572000"/>
          </a:xfrm>
          <a:prstGeom prst="rect">
            <a:avLst/>
          </a:prstGeom>
        </p:spPr>
      </p:pic>
      <p:pic>
        <p:nvPicPr>
          <p:cNvPr id="3" name="Picture 2">
            <a:extLst>
              <a:ext uri="{FF2B5EF4-FFF2-40B4-BE49-F238E27FC236}">
                <a16:creationId xmlns:a16="http://schemas.microsoft.com/office/drawing/2014/main" id="{C1E0E2A1-9B20-551F-7BA2-C028BC903B86}"/>
              </a:ext>
            </a:extLst>
          </p:cNvPr>
          <p:cNvPicPr>
            <a:picLocks noChangeAspect="1"/>
          </p:cNvPicPr>
          <p:nvPr/>
        </p:nvPicPr>
        <p:blipFill>
          <a:blip r:embed="rId3"/>
          <a:stretch>
            <a:fillRect/>
          </a:stretch>
        </p:blipFill>
        <p:spPr>
          <a:xfrm>
            <a:off x="5715000" y="2857500"/>
            <a:ext cx="11887200" cy="12365472"/>
          </a:xfrm>
          <a:prstGeom prst="rect">
            <a:avLst/>
          </a:prstGeom>
        </p:spPr>
      </p:pic>
    </p:spTree>
    <p:extLst>
      <p:ext uri="{BB962C8B-B14F-4D97-AF65-F5344CB8AC3E}">
        <p14:creationId xmlns:p14="http://schemas.microsoft.com/office/powerpoint/2010/main" val="8317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2F57B-6C0E-B13E-CE72-4EE8018BDBE2}"/>
              </a:ext>
            </a:extLst>
          </p:cNvPr>
          <p:cNvPicPr>
            <a:picLocks noChangeAspect="1"/>
          </p:cNvPicPr>
          <p:nvPr/>
        </p:nvPicPr>
        <p:blipFill>
          <a:blip r:embed="rId2"/>
          <a:stretch>
            <a:fillRect/>
          </a:stretch>
        </p:blipFill>
        <p:spPr>
          <a:xfrm>
            <a:off x="0" y="0"/>
            <a:ext cx="13639800" cy="11811000"/>
          </a:xfrm>
          <a:prstGeom prst="rect">
            <a:avLst/>
          </a:prstGeom>
        </p:spPr>
      </p:pic>
      <p:pic>
        <p:nvPicPr>
          <p:cNvPr id="3" name="Picture 2">
            <a:extLst>
              <a:ext uri="{FF2B5EF4-FFF2-40B4-BE49-F238E27FC236}">
                <a16:creationId xmlns:a16="http://schemas.microsoft.com/office/drawing/2014/main" id="{8A0ED4E8-5CB5-3671-E8D5-E2D77C16CB45}"/>
              </a:ext>
            </a:extLst>
          </p:cNvPr>
          <p:cNvPicPr>
            <a:picLocks noChangeAspect="1"/>
          </p:cNvPicPr>
          <p:nvPr/>
        </p:nvPicPr>
        <p:blipFill>
          <a:blip r:embed="rId3"/>
          <a:stretch>
            <a:fillRect/>
          </a:stretch>
        </p:blipFill>
        <p:spPr>
          <a:xfrm>
            <a:off x="6172200" y="7542167"/>
            <a:ext cx="11430000" cy="5489666"/>
          </a:xfrm>
          <a:prstGeom prst="rect">
            <a:avLst/>
          </a:prstGeom>
        </p:spPr>
      </p:pic>
    </p:spTree>
    <p:extLst>
      <p:ext uri="{BB962C8B-B14F-4D97-AF65-F5344CB8AC3E}">
        <p14:creationId xmlns:p14="http://schemas.microsoft.com/office/powerpoint/2010/main" val="373921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4EE63-E5AB-318C-B7CD-2556F50D8E3C}"/>
              </a:ext>
            </a:extLst>
          </p:cNvPr>
          <p:cNvPicPr>
            <a:picLocks noChangeAspect="1"/>
          </p:cNvPicPr>
          <p:nvPr/>
        </p:nvPicPr>
        <p:blipFill>
          <a:blip r:embed="rId2"/>
          <a:stretch>
            <a:fillRect/>
          </a:stretch>
        </p:blipFill>
        <p:spPr>
          <a:xfrm>
            <a:off x="10439400" y="1066800"/>
            <a:ext cx="3724979" cy="14554200"/>
          </a:xfrm>
          <a:prstGeom prst="rect">
            <a:avLst/>
          </a:prstGeom>
        </p:spPr>
      </p:pic>
      <p:pic>
        <p:nvPicPr>
          <p:cNvPr id="3" name="Picture 2">
            <a:extLst>
              <a:ext uri="{FF2B5EF4-FFF2-40B4-BE49-F238E27FC236}">
                <a16:creationId xmlns:a16="http://schemas.microsoft.com/office/drawing/2014/main" id="{7F9AEE7A-8D57-B833-002E-F3A6E63D3E72}"/>
              </a:ext>
            </a:extLst>
          </p:cNvPr>
          <p:cNvPicPr>
            <a:picLocks noChangeAspect="1"/>
          </p:cNvPicPr>
          <p:nvPr/>
        </p:nvPicPr>
        <p:blipFill>
          <a:blip r:embed="rId3"/>
          <a:stretch>
            <a:fillRect/>
          </a:stretch>
        </p:blipFill>
        <p:spPr>
          <a:xfrm>
            <a:off x="3886200" y="1028700"/>
            <a:ext cx="3731075" cy="14782800"/>
          </a:xfrm>
          <a:prstGeom prst="rect">
            <a:avLst/>
          </a:prstGeom>
        </p:spPr>
      </p:pic>
    </p:spTree>
    <p:extLst>
      <p:ext uri="{BB962C8B-B14F-4D97-AF65-F5344CB8AC3E}">
        <p14:creationId xmlns:p14="http://schemas.microsoft.com/office/powerpoint/2010/main" val="84703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69A44-8B0B-DAEA-9884-84074024AB8D}"/>
              </a:ext>
            </a:extLst>
          </p:cNvPr>
          <p:cNvPicPr>
            <a:picLocks noChangeAspect="1"/>
          </p:cNvPicPr>
          <p:nvPr/>
        </p:nvPicPr>
        <p:blipFill>
          <a:blip r:embed="rId2"/>
          <a:stretch>
            <a:fillRect/>
          </a:stretch>
        </p:blipFill>
        <p:spPr>
          <a:xfrm>
            <a:off x="838200" y="495300"/>
            <a:ext cx="10591800" cy="5638800"/>
          </a:xfrm>
          <a:prstGeom prst="rect">
            <a:avLst/>
          </a:prstGeom>
        </p:spPr>
      </p:pic>
      <p:pic>
        <p:nvPicPr>
          <p:cNvPr id="3" name="Picture 2">
            <a:extLst>
              <a:ext uri="{FF2B5EF4-FFF2-40B4-BE49-F238E27FC236}">
                <a16:creationId xmlns:a16="http://schemas.microsoft.com/office/drawing/2014/main" id="{05079E98-55B6-3018-2938-E9D7053D69F0}"/>
              </a:ext>
            </a:extLst>
          </p:cNvPr>
          <p:cNvPicPr>
            <a:picLocks noChangeAspect="1"/>
          </p:cNvPicPr>
          <p:nvPr/>
        </p:nvPicPr>
        <p:blipFill>
          <a:blip r:embed="rId3"/>
          <a:stretch>
            <a:fillRect/>
          </a:stretch>
        </p:blipFill>
        <p:spPr>
          <a:xfrm>
            <a:off x="2438400" y="3555068"/>
            <a:ext cx="14859000" cy="62366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8258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D6E4-79F3-4A59-684C-CFC5F5DDBAA3}"/>
              </a:ext>
            </a:extLst>
          </p:cNvPr>
          <p:cNvSpPr>
            <a:spLocks noGrp="1"/>
          </p:cNvSpPr>
          <p:nvPr>
            <p:ph type="title"/>
          </p:nvPr>
        </p:nvSpPr>
        <p:spPr>
          <a:xfrm>
            <a:off x="1142704" y="525294"/>
            <a:ext cx="6970356" cy="2436780"/>
          </a:xfrm>
        </p:spPr>
        <p:txBody>
          <a:bodyPr vert="horz" lIns="91440" tIns="45720" rIns="91440" bIns="45720" rtlCol="0" anchor="ctr">
            <a:normAutofit/>
          </a:bodyPr>
          <a:lstStyle/>
          <a:p>
            <a:pPr algn="l">
              <a:lnSpc>
                <a:spcPct val="90000"/>
              </a:lnSpc>
            </a:pPr>
            <a:r>
              <a:rPr lang="en-US" sz="6000" b="1" dirty="0"/>
              <a:t>Financial Value</a:t>
            </a:r>
          </a:p>
        </p:txBody>
      </p:sp>
      <p:sp>
        <p:nvSpPr>
          <p:cNvPr id="5" name="Rectangle 1">
            <a:extLst>
              <a:ext uri="{FF2B5EF4-FFF2-40B4-BE49-F238E27FC236}">
                <a16:creationId xmlns:a16="http://schemas.microsoft.com/office/drawing/2014/main" id="{446B915A-893A-2BED-923D-D4F37E2D3A73}"/>
              </a:ext>
            </a:extLst>
          </p:cNvPr>
          <p:cNvSpPr>
            <a:spLocks noGrp="1" noChangeArrowheads="1"/>
          </p:cNvSpPr>
          <p:nvPr>
            <p:ph sz="half" idx="1"/>
          </p:nvPr>
        </p:nvSpPr>
        <p:spPr bwMode="auto">
          <a:xfrm>
            <a:off x="1142703" y="4114800"/>
            <a:ext cx="6970357" cy="54197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114300" marR="0" lvl="0" indent="-228600" fontAlgn="base">
              <a:lnSpc>
                <a:spcPct val="90000"/>
              </a:lnSpc>
              <a:spcAft>
                <a:spcPct val="0"/>
              </a:spcAft>
              <a:buClrTx/>
              <a:buSzTx/>
              <a:tabLst/>
            </a:pPr>
            <a:r>
              <a:rPr lang="en-US" altLang="en-US" sz="3000" dirty="0"/>
              <a:t>Airlines sell miles to partners like banks and insurance companies, providing steady income—even during downturns in travel. </a:t>
            </a:r>
          </a:p>
          <a:p>
            <a:pPr marL="114300" marR="0" lvl="0" indent="-228600" fontAlgn="base">
              <a:lnSpc>
                <a:spcPct val="90000"/>
              </a:lnSpc>
              <a:spcAft>
                <a:spcPct val="0"/>
              </a:spcAft>
              <a:buClrTx/>
              <a:buSzTx/>
              <a:tabLst/>
            </a:pPr>
            <a:r>
              <a:rPr lang="en-US" altLang="en-US" sz="3000" dirty="0"/>
              <a:t>Programs such as AAdvantage and SkyMiles are valued in the billions and, in some cases, exceed the worth of the airline itself. </a:t>
            </a:r>
          </a:p>
          <a:p>
            <a:pPr marL="0" marR="0" lvl="0" indent="-228600" fontAlgn="base">
              <a:lnSpc>
                <a:spcPct val="90000"/>
              </a:lnSpc>
              <a:spcBef>
                <a:spcPct val="0"/>
              </a:spcBef>
              <a:spcAft>
                <a:spcPct val="0"/>
              </a:spcAft>
              <a:buClrTx/>
              <a:buSzTx/>
              <a:tabLst/>
            </a:pPr>
            <a:endParaRPr kumimoji="0" lang="en-US" altLang="en-US" sz="3000" b="0" i="0" u="none" strike="noStrike" cap="none" normalizeH="0" baseline="0" dirty="0">
              <a:ln>
                <a:noFill/>
              </a:ln>
              <a:effectLst/>
            </a:endParaRPr>
          </a:p>
        </p:txBody>
      </p:sp>
      <p:pic>
        <p:nvPicPr>
          <p:cNvPr id="7" name="Picture 6" descr="Back view of an airplane">
            <a:extLst>
              <a:ext uri="{FF2B5EF4-FFF2-40B4-BE49-F238E27FC236}">
                <a16:creationId xmlns:a16="http://schemas.microsoft.com/office/drawing/2014/main" id="{28B4FBD2-9AB0-C983-C3B7-60B5279F6FA9}"/>
              </a:ext>
            </a:extLst>
          </p:cNvPr>
          <p:cNvPicPr>
            <a:picLocks noChangeAspect="1"/>
          </p:cNvPicPr>
          <p:nvPr/>
        </p:nvPicPr>
        <p:blipFill>
          <a:blip r:embed="rId2"/>
          <a:srcRect l="14374" r="26227"/>
          <a:stretch>
            <a:fillRect/>
          </a:stretch>
        </p:blipFill>
        <p:spPr>
          <a:xfrm>
            <a:off x="9144000" y="1"/>
            <a:ext cx="9154237" cy="10287000"/>
          </a:xfrm>
          <a:prstGeom prst="rect">
            <a:avLst/>
          </a:prstGeom>
        </p:spPr>
      </p:pic>
    </p:spTree>
    <p:extLst>
      <p:ext uri="{BB962C8B-B14F-4D97-AF65-F5344CB8AC3E}">
        <p14:creationId xmlns:p14="http://schemas.microsoft.com/office/powerpoint/2010/main" val="2498992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lines and dots&#10;&#10;AI-generated content may be incorrect.">
            <a:extLst>
              <a:ext uri="{FF2B5EF4-FFF2-40B4-BE49-F238E27FC236}">
                <a16:creationId xmlns:a16="http://schemas.microsoft.com/office/drawing/2014/main" id="{DED18C54-594E-0E79-17B5-B90A08A70E10}"/>
              </a:ext>
            </a:extLst>
          </p:cNvPr>
          <p:cNvPicPr>
            <a:picLocks noChangeAspect="1"/>
          </p:cNvPicPr>
          <p:nvPr/>
        </p:nvPicPr>
        <p:blipFill>
          <a:blip r:embed="rId2"/>
          <a:stretch>
            <a:fillRect/>
          </a:stretch>
        </p:blipFill>
        <p:spPr>
          <a:xfrm>
            <a:off x="1219200" y="495300"/>
            <a:ext cx="15286794" cy="8991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78135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code&#10;&#10;AI-generated content may be incorrect.">
            <a:extLst>
              <a:ext uri="{FF2B5EF4-FFF2-40B4-BE49-F238E27FC236}">
                <a16:creationId xmlns:a16="http://schemas.microsoft.com/office/drawing/2014/main" id="{29CA5669-F2A5-AF7C-4A86-26DF0D443BD3}"/>
              </a:ext>
            </a:extLst>
          </p:cNvPr>
          <p:cNvPicPr>
            <a:picLocks noChangeAspect="1"/>
          </p:cNvPicPr>
          <p:nvPr/>
        </p:nvPicPr>
        <p:blipFill>
          <a:blip r:embed="rId2"/>
          <a:stretch>
            <a:fillRect/>
          </a:stretch>
        </p:blipFill>
        <p:spPr>
          <a:xfrm>
            <a:off x="381000" y="342900"/>
            <a:ext cx="937260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screenshot of a computer&#10;&#10;AI-generated content may be incorrect.">
            <a:extLst>
              <a:ext uri="{FF2B5EF4-FFF2-40B4-BE49-F238E27FC236}">
                <a16:creationId xmlns:a16="http://schemas.microsoft.com/office/drawing/2014/main" id="{FE7D8342-5174-2F2E-9B25-250F9C5C1B2A}"/>
              </a:ext>
            </a:extLst>
          </p:cNvPr>
          <p:cNvPicPr>
            <a:picLocks noChangeAspect="1"/>
          </p:cNvPicPr>
          <p:nvPr/>
        </p:nvPicPr>
        <p:blipFill>
          <a:blip r:embed="rId3"/>
          <a:stretch>
            <a:fillRect/>
          </a:stretch>
        </p:blipFill>
        <p:spPr>
          <a:xfrm>
            <a:off x="10591800" y="1948543"/>
            <a:ext cx="6858000" cy="3200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descr="A screenshot of a computer code&#10;&#10;AI-generated content may be incorrect.">
            <a:extLst>
              <a:ext uri="{FF2B5EF4-FFF2-40B4-BE49-F238E27FC236}">
                <a16:creationId xmlns:a16="http://schemas.microsoft.com/office/drawing/2014/main" id="{9120A166-3F35-2864-E42B-4EA53E50B588}"/>
              </a:ext>
            </a:extLst>
          </p:cNvPr>
          <p:cNvPicPr>
            <a:picLocks noChangeAspect="1"/>
          </p:cNvPicPr>
          <p:nvPr/>
        </p:nvPicPr>
        <p:blipFill>
          <a:blip r:embed="rId4"/>
          <a:stretch>
            <a:fillRect/>
          </a:stretch>
        </p:blipFill>
        <p:spPr>
          <a:xfrm>
            <a:off x="10591800" y="5600700"/>
            <a:ext cx="6858000" cy="4299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846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F146638-CD5C-D4C8-CC60-3C9F5598AAEE}"/>
              </a:ext>
            </a:extLst>
          </p:cNvPr>
          <p:cNvPicPr>
            <a:picLocks noChangeAspect="1"/>
          </p:cNvPicPr>
          <p:nvPr/>
        </p:nvPicPr>
        <p:blipFill>
          <a:blip r:embed="rId2"/>
          <a:stretch>
            <a:fillRect/>
          </a:stretch>
        </p:blipFill>
        <p:spPr>
          <a:xfrm>
            <a:off x="1447800" y="571500"/>
            <a:ext cx="15075310" cy="662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5759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and red text&#10;&#10;AI-generated content may be incorrect.">
            <a:extLst>
              <a:ext uri="{FF2B5EF4-FFF2-40B4-BE49-F238E27FC236}">
                <a16:creationId xmlns:a16="http://schemas.microsoft.com/office/drawing/2014/main" id="{BF780538-B3A2-ED10-1DE1-8A47B1D6112B}"/>
              </a:ext>
            </a:extLst>
          </p:cNvPr>
          <p:cNvPicPr>
            <a:picLocks noChangeAspect="1"/>
          </p:cNvPicPr>
          <p:nvPr/>
        </p:nvPicPr>
        <p:blipFill>
          <a:blip r:embed="rId2"/>
          <a:stretch>
            <a:fillRect/>
          </a:stretch>
        </p:blipFill>
        <p:spPr>
          <a:xfrm>
            <a:off x="304800" y="2247900"/>
            <a:ext cx="7924799" cy="3733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graph with colored squares and lines&#10;&#10;AI-generated content may be incorrect.">
            <a:extLst>
              <a:ext uri="{FF2B5EF4-FFF2-40B4-BE49-F238E27FC236}">
                <a16:creationId xmlns:a16="http://schemas.microsoft.com/office/drawing/2014/main" id="{7B483E04-A15D-03F2-F0C5-CB3E318671CA}"/>
              </a:ext>
            </a:extLst>
          </p:cNvPr>
          <p:cNvPicPr>
            <a:picLocks noChangeAspect="1"/>
          </p:cNvPicPr>
          <p:nvPr/>
        </p:nvPicPr>
        <p:blipFill>
          <a:blip r:embed="rId3"/>
          <a:stretch>
            <a:fillRect/>
          </a:stretch>
        </p:blipFill>
        <p:spPr>
          <a:xfrm>
            <a:off x="8229600" y="876300"/>
            <a:ext cx="9448800" cy="800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45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code with text&#10;&#10;AI-generated content may be incorrect.">
            <a:extLst>
              <a:ext uri="{FF2B5EF4-FFF2-40B4-BE49-F238E27FC236}">
                <a16:creationId xmlns:a16="http://schemas.microsoft.com/office/drawing/2014/main" id="{CD09B92F-814F-C088-7724-90C260901B82}"/>
              </a:ext>
            </a:extLst>
          </p:cNvPr>
          <p:cNvPicPr>
            <a:picLocks noChangeAspect="1"/>
          </p:cNvPicPr>
          <p:nvPr/>
        </p:nvPicPr>
        <p:blipFill>
          <a:blip r:embed="rId2"/>
          <a:stretch>
            <a:fillRect/>
          </a:stretch>
        </p:blipFill>
        <p:spPr>
          <a:xfrm>
            <a:off x="990600" y="1333500"/>
            <a:ext cx="91440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screenshot of a graph&#10;&#10;AI-generated content may be incorrect.">
            <a:extLst>
              <a:ext uri="{FF2B5EF4-FFF2-40B4-BE49-F238E27FC236}">
                <a16:creationId xmlns:a16="http://schemas.microsoft.com/office/drawing/2014/main" id="{D5638D1D-E5ED-6A77-3706-DC3AFA6DA572}"/>
              </a:ext>
            </a:extLst>
          </p:cNvPr>
          <p:cNvPicPr>
            <a:picLocks noChangeAspect="1"/>
          </p:cNvPicPr>
          <p:nvPr/>
        </p:nvPicPr>
        <p:blipFill>
          <a:blip r:embed="rId3"/>
          <a:stretch>
            <a:fillRect/>
          </a:stretch>
        </p:blipFill>
        <p:spPr>
          <a:xfrm>
            <a:off x="10515600" y="2133600"/>
            <a:ext cx="7010400" cy="7086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3067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C7FC5-1EE6-BAD4-A55E-F085321A74AB}"/>
              </a:ext>
            </a:extLst>
          </p:cNvPr>
          <p:cNvPicPr>
            <a:picLocks noChangeAspect="1"/>
          </p:cNvPicPr>
          <p:nvPr/>
        </p:nvPicPr>
        <p:blipFill>
          <a:blip r:embed="rId2"/>
          <a:stretch>
            <a:fillRect/>
          </a:stretch>
        </p:blipFill>
        <p:spPr>
          <a:xfrm>
            <a:off x="0" y="0"/>
            <a:ext cx="15545157" cy="6389440"/>
          </a:xfrm>
          <a:prstGeom prst="rect">
            <a:avLst/>
          </a:prstGeom>
        </p:spPr>
      </p:pic>
      <p:pic>
        <p:nvPicPr>
          <p:cNvPr id="3" name="Picture 2">
            <a:extLst>
              <a:ext uri="{FF2B5EF4-FFF2-40B4-BE49-F238E27FC236}">
                <a16:creationId xmlns:a16="http://schemas.microsoft.com/office/drawing/2014/main" id="{17F6658D-2176-392B-47F8-5BC3023BC3B1}"/>
              </a:ext>
            </a:extLst>
          </p:cNvPr>
          <p:cNvPicPr>
            <a:picLocks noChangeAspect="1"/>
          </p:cNvPicPr>
          <p:nvPr/>
        </p:nvPicPr>
        <p:blipFill>
          <a:blip r:embed="rId3"/>
          <a:stretch>
            <a:fillRect/>
          </a:stretch>
        </p:blipFill>
        <p:spPr>
          <a:xfrm>
            <a:off x="3592548" y="3524251"/>
            <a:ext cx="14085852" cy="14052366"/>
          </a:xfrm>
          <a:prstGeom prst="rect">
            <a:avLst/>
          </a:prstGeom>
        </p:spPr>
      </p:pic>
    </p:spTree>
    <p:extLst>
      <p:ext uri="{BB962C8B-B14F-4D97-AF65-F5344CB8AC3E}">
        <p14:creationId xmlns:p14="http://schemas.microsoft.com/office/powerpoint/2010/main" val="358177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05424C3-F00E-8930-7E6D-D155570A1C13}"/>
              </a:ext>
            </a:extLst>
          </p:cNvPr>
          <p:cNvGrpSpPr/>
          <p:nvPr/>
        </p:nvGrpSpPr>
        <p:grpSpPr>
          <a:xfrm>
            <a:off x="911058" y="769886"/>
            <a:ext cx="9182567" cy="2026196"/>
            <a:chOff x="-197496" y="376820"/>
            <a:chExt cx="12243422" cy="2701594"/>
          </a:xfrm>
        </p:grpSpPr>
        <p:sp>
          <p:nvSpPr>
            <p:cNvPr id="3" name="TextBox 3">
              <a:extLst>
                <a:ext uri="{FF2B5EF4-FFF2-40B4-BE49-F238E27FC236}">
                  <a16:creationId xmlns:a16="http://schemas.microsoft.com/office/drawing/2014/main" id="{9167A1B7-120C-2A86-25AB-6A5A02C5C035}"/>
                </a:ext>
              </a:extLst>
            </p:cNvPr>
            <p:cNvSpPr txBox="1"/>
            <p:nvPr/>
          </p:nvSpPr>
          <p:spPr>
            <a:xfrm>
              <a:off x="-197496" y="376820"/>
              <a:ext cx="12045926" cy="2701594"/>
            </a:xfrm>
            <a:prstGeom prst="rect">
              <a:avLst/>
            </a:prstGeom>
          </p:spPr>
          <p:txBody>
            <a:bodyPr lIns="0" tIns="0" rIns="0" bIns="0" rtlCol="0" anchor="t">
              <a:spAutoFit/>
            </a:bodyPr>
            <a:lstStyle>
              <a:defPPr>
                <a:defRPr lang="en-US"/>
              </a:defPPr>
              <a:lvl1pPr>
                <a:lnSpc>
                  <a:spcPts val="7920"/>
                </a:lnSpc>
                <a:defRPr sz="7200" spc="-72">
                  <a:latin typeface="Muli Bold"/>
                  <a:ea typeface="Muli Bold"/>
                  <a:cs typeface="Muli Bold"/>
                </a:defRPr>
              </a:lvl1pPr>
            </a:lstStyle>
            <a:p>
              <a:r>
                <a:rPr lang="en">
                  <a:solidFill>
                    <a:srgbClr val="0048CD"/>
                  </a:solidFill>
                  <a:ea typeface="+mn-ea"/>
                  <a:cs typeface="+mn-cs"/>
                </a:rPr>
                <a:t>Transformation &amp; Cleaning</a:t>
              </a:r>
            </a:p>
          </p:txBody>
        </p:sp>
        <p:sp>
          <p:nvSpPr>
            <p:cNvPr id="4" name="TextBox 4">
              <a:extLst>
                <a:ext uri="{FF2B5EF4-FFF2-40B4-BE49-F238E27FC236}">
                  <a16:creationId xmlns:a16="http://schemas.microsoft.com/office/drawing/2014/main" id="{ABA3CEA4-93E8-7CF5-1827-B294A7FE939E}"/>
                </a:ext>
              </a:extLst>
            </p:cNvPr>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5" name="TextBox 6">
            <a:extLst>
              <a:ext uri="{FF2B5EF4-FFF2-40B4-BE49-F238E27FC236}">
                <a16:creationId xmlns:a16="http://schemas.microsoft.com/office/drawing/2014/main" id="{5C67A54F-DC67-B5E8-9F3C-667EAF504CD8}"/>
              </a:ext>
            </a:extLst>
          </p:cNvPr>
          <p:cNvSpPr txBox="1"/>
          <p:nvPr/>
        </p:nvSpPr>
        <p:spPr>
          <a:xfrm>
            <a:off x="70825" y="2992195"/>
            <a:ext cx="17376874" cy="6984284"/>
          </a:xfrm>
          <a:prstGeom prst="rect">
            <a:avLst/>
          </a:prstGeom>
        </p:spPr>
        <p:txBody>
          <a:bodyPr lIns="0" tIns="0" rIns="0" bIns="0" rtlCol="0" anchor="t">
            <a:spAutoFit/>
          </a:bodyPr>
          <a:lstStyle/>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Obtain both unambiguous tables.</a:t>
            </a:r>
          </a:p>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Get accustomed to the different data types.</a:t>
            </a:r>
          </a:p>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Perform data cleaning steps.</a:t>
            </a:r>
          </a:p>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Conduct data transformation tasks.</a:t>
            </a:r>
          </a:p>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Break down tables into simpler, more manageable parts.</a:t>
            </a:r>
          </a:p>
          <a:p>
            <a:pPr marL="1261872" indent="-630936" algn="l" rtl="0" eaLnBrk="1" latinLnBrk="0" hangingPunct="1">
              <a:lnSpc>
                <a:spcPct val="150000"/>
              </a:lnSpc>
              <a:buFont typeface="Arial" panose="020B0604020202020204" pitchFamily="34" charset="0"/>
              <a:buChar char="•"/>
            </a:pPr>
            <a:r>
              <a:rPr lang="en-US" sz="4400" dirty="0">
                <a:solidFill>
                  <a:srgbClr val="000000"/>
                </a:solidFill>
                <a:effectLst/>
                <a:latin typeface="Muli Bold" panose="020B0604020202020204" charset="0"/>
              </a:rPr>
              <a:t>Determine the connections between the tables.</a:t>
            </a:r>
          </a:p>
        </p:txBody>
      </p:sp>
      <p:sp>
        <p:nvSpPr>
          <p:cNvPr id="6" name="Freeform 6">
            <a:extLst>
              <a:ext uri="{FF2B5EF4-FFF2-40B4-BE49-F238E27FC236}">
                <a16:creationId xmlns:a16="http://schemas.microsoft.com/office/drawing/2014/main" id="{B98D1130-044E-0063-168A-3F632514F842}"/>
              </a:ext>
            </a:extLst>
          </p:cNvPr>
          <p:cNvSpPr/>
          <p:nvPr/>
        </p:nvSpPr>
        <p:spPr>
          <a:xfrm>
            <a:off x="15587658" y="550559"/>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472092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051A2-BDE6-295B-1C8E-944AC8CB3DB0}"/>
              </a:ext>
            </a:extLst>
          </p:cNvPr>
          <p:cNvPicPr>
            <a:picLocks noChangeAspect="1"/>
          </p:cNvPicPr>
          <p:nvPr/>
        </p:nvPicPr>
        <p:blipFill>
          <a:blip r:embed="rId2"/>
          <a:srcRect r="5761" b="1"/>
          <a:stretch>
            <a:fillRect/>
          </a:stretch>
        </p:blipFill>
        <p:spPr>
          <a:xfrm>
            <a:off x="20" y="1923"/>
            <a:ext cx="18287980" cy="10285077"/>
          </a:xfrm>
          <a:prstGeom prst="rect">
            <a:avLst/>
          </a:prstGeom>
        </p:spPr>
      </p:pic>
    </p:spTree>
    <p:extLst>
      <p:ext uri="{BB962C8B-B14F-4D97-AF65-F5344CB8AC3E}">
        <p14:creationId xmlns:p14="http://schemas.microsoft.com/office/powerpoint/2010/main" val="28801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F10C862-2837-C8CD-93F9-F3D0FDB0F060}"/>
              </a:ext>
            </a:extLst>
          </p:cNvPr>
          <p:cNvPicPr>
            <a:picLocks noChangeAspect="1"/>
          </p:cNvPicPr>
          <p:nvPr/>
        </p:nvPicPr>
        <p:blipFill>
          <a:blip r:embed="rId2">
            <a:extLst>
              <a:ext uri="{28A0092B-C50C-407E-A947-70E740481C1C}">
                <a14:useLocalDpi xmlns:a14="http://schemas.microsoft.com/office/drawing/2010/main" val="0"/>
              </a:ext>
            </a:extLst>
          </a:blip>
          <a:srcRect l="3403" r="9470"/>
          <a:stretch>
            <a:fillRect/>
          </a:stretch>
        </p:blipFill>
        <p:spPr>
          <a:xfrm>
            <a:off x="20" y="1923"/>
            <a:ext cx="18287980" cy="10285077"/>
          </a:xfrm>
          <a:prstGeom prst="rect">
            <a:avLst/>
          </a:prstGeom>
        </p:spPr>
      </p:pic>
    </p:spTree>
    <p:extLst>
      <p:ext uri="{BB962C8B-B14F-4D97-AF65-F5344CB8AC3E}">
        <p14:creationId xmlns:p14="http://schemas.microsoft.com/office/powerpoint/2010/main" val="128251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16EC398-4EC4-18AC-911C-B020A97AD68B}"/>
              </a:ext>
            </a:extLst>
          </p:cNvPr>
          <p:cNvPicPr>
            <a:picLocks noChangeAspect="1"/>
          </p:cNvPicPr>
          <p:nvPr/>
        </p:nvPicPr>
        <p:blipFill>
          <a:blip r:embed="rId2">
            <a:extLst>
              <a:ext uri="{28A0092B-C50C-407E-A947-70E740481C1C}">
                <a14:useLocalDpi xmlns:a14="http://schemas.microsoft.com/office/drawing/2010/main" val="0"/>
              </a:ext>
            </a:extLst>
          </a:blip>
          <a:srcRect r="7537" b="-1"/>
          <a:stretch>
            <a:fillRect/>
          </a:stretch>
        </p:blipFill>
        <p:spPr>
          <a:xfrm>
            <a:off x="20" y="1923"/>
            <a:ext cx="18287980" cy="10285077"/>
          </a:xfrm>
          <a:prstGeom prst="rect">
            <a:avLst/>
          </a:prstGeom>
        </p:spPr>
      </p:pic>
    </p:spTree>
    <p:extLst>
      <p:ext uri="{BB962C8B-B14F-4D97-AF65-F5344CB8AC3E}">
        <p14:creationId xmlns:p14="http://schemas.microsoft.com/office/powerpoint/2010/main" val="3683973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F68E-B02B-153E-776E-E5D01236DE34}"/>
              </a:ext>
            </a:extLst>
          </p:cNvPr>
          <p:cNvSpPr>
            <a:spLocks noGrp="1"/>
          </p:cNvSpPr>
          <p:nvPr>
            <p:ph type="title"/>
          </p:nvPr>
        </p:nvSpPr>
        <p:spPr>
          <a:xfrm>
            <a:off x="7938921" y="240183"/>
            <a:ext cx="8771672" cy="1570006"/>
          </a:xfrm>
        </p:spPr>
        <p:txBody>
          <a:bodyPr vert="horz" lIns="91440" tIns="45720" rIns="91440" bIns="45720" rtlCol="0" anchor="ctr">
            <a:normAutofit/>
          </a:bodyPr>
          <a:lstStyle/>
          <a:p>
            <a:pPr algn="l">
              <a:lnSpc>
                <a:spcPct val="90000"/>
              </a:lnSpc>
            </a:pPr>
            <a:r>
              <a:rPr lang="en-US" sz="4200" b="1" kern="1200" dirty="0">
                <a:solidFill>
                  <a:schemeClr val="tx1"/>
                </a:solidFill>
                <a:latin typeface="+mj-lt"/>
                <a:ea typeface="+mj-ea"/>
                <a:cs typeface="+mj-cs"/>
              </a:rPr>
              <a:t>Data-Driven Strategy &amp; Dynamic Pricing</a:t>
            </a:r>
          </a:p>
        </p:txBody>
      </p:sp>
      <p:sp>
        <p:nvSpPr>
          <p:cNvPr id="8" name="Rectangle 1">
            <a:extLst>
              <a:ext uri="{FF2B5EF4-FFF2-40B4-BE49-F238E27FC236}">
                <a16:creationId xmlns:a16="http://schemas.microsoft.com/office/drawing/2014/main" id="{BC3C96C9-142E-55EF-1693-B375B240CCF1}"/>
              </a:ext>
            </a:extLst>
          </p:cNvPr>
          <p:cNvSpPr>
            <a:spLocks noGrp="1" noChangeArrowheads="1"/>
          </p:cNvSpPr>
          <p:nvPr>
            <p:ph sz="half" idx="1"/>
          </p:nvPr>
        </p:nvSpPr>
        <p:spPr bwMode="auto">
          <a:xfrm>
            <a:off x="7844265" y="3827337"/>
            <a:ext cx="8771670" cy="50218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0" marR="0" lvl="0" indent="-228600" fontAlgn="base">
              <a:lnSpc>
                <a:spcPct val="90000"/>
              </a:lnSpc>
              <a:spcBef>
                <a:spcPct val="0"/>
              </a:spcBef>
              <a:spcAft>
                <a:spcPts val="600"/>
              </a:spcAft>
              <a:buClrTx/>
              <a:buSzTx/>
              <a:tabLst/>
            </a:pPr>
            <a:r>
              <a:rPr kumimoji="0" lang="en-US" altLang="en-US" sz="3200" b="0" i="0" u="none" strike="noStrike" cap="none" normalizeH="0" baseline="0" dirty="0">
                <a:ln>
                  <a:noFill/>
                </a:ln>
                <a:effectLst/>
              </a:rPr>
              <a:t>Carriers leverage loyalty data to understand traveler behavior and personalize offers. </a:t>
            </a:r>
          </a:p>
          <a:p>
            <a:pPr marL="0" marR="0" lvl="0" indent="-228600" fontAlgn="base">
              <a:lnSpc>
                <a:spcPct val="90000"/>
              </a:lnSpc>
              <a:spcBef>
                <a:spcPct val="0"/>
              </a:spcBef>
              <a:spcAft>
                <a:spcPts val="600"/>
              </a:spcAft>
              <a:buClrTx/>
              <a:buSzTx/>
              <a:tabLst/>
            </a:pPr>
            <a:r>
              <a:rPr kumimoji="0" lang="en-US" altLang="en-US" sz="3200" b="0" i="0" u="none" strike="noStrike" cap="none" normalizeH="0" baseline="0" dirty="0">
                <a:ln>
                  <a:noFill/>
                </a:ln>
                <a:effectLst/>
              </a:rPr>
              <a:t>Ticket pricing and rewards are dynamically adjusted based on demand, enhancing profitability and minimizing unsold seats. </a:t>
            </a:r>
          </a:p>
        </p:txBody>
      </p:sp>
      <p:pic>
        <p:nvPicPr>
          <p:cNvPr id="12" name="Graphic 11" descr="Mountain scene">
            <a:extLst>
              <a:ext uri="{FF2B5EF4-FFF2-40B4-BE49-F238E27FC236}">
                <a16:creationId xmlns:a16="http://schemas.microsoft.com/office/drawing/2014/main" id="{19F3A5CD-B3A6-5D06-9904-51F5DF59DF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838" y="2309499"/>
            <a:ext cx="5667999" cy="5667999"/>
          </a:xfrm>
          <a:prstGeom prst="rect">
            <a:avLst/>
          </a:prstGeom>
        </p:spPr>
      </p:pic>
    </p:spTree>
    <p:extLst>
      <p:ext uri="{BB962C8B-B14F-4D97-AF65-F5344CB8AC3E}">
        <p14:creationId xmlns:p14="http://schemas.microsoft.com/office/powerpoint/2010/main" val="1000888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AD5A46E-8613-659B-C1B5-D94C043CA4CC}"/>
              </a:ext>
            </a:extLst>
          </p:cNvPr>
          <p:cNvPicPr>
            <a:picLocks noChangeAspect="1"/>
          </p:cNvPicPr>
          <p:nvPr/>
        </p:nvPicPr>
        <p:blipFill>
          <a:blip r:embed="rId2">
            <a:extLst>
              <a:ext uri="{28A0092B-C50C-407E-A947-70E740481C1C}">
                <a14:useLocalDpi xmlns:a14="http://schemas.microsoft.com/office/drawing/2010/main" val="0"/>
              </a:ext>
            </a:extLst>
          </a:blip>
          <a:srcRect r="15096" b="1"/>
          <a:stretch>
            <a:fillRect/>
          </a:stretch>
        </p:blipFill>
        <p:spPr>
          <a:xfrm>
            <a:off x="20" y="1923"/>
            <a:ext cx="18287980" cy="10285077"/>
          </a:xfrm>
          <a:prstGeom prst="rect">
            <a:avLst/>
          </a:prstGeom>
        </p:spPr>
      </p:pic>
    </p:spTree>
    <p:extLst>
      <p:ext uri="{BB962C8B-B14F-4D97-AF65-F5344CB8AC3E}">
        <p14:creationId xmlns:p14="http://schemas.microsoft.com/office/powerpoint/2010/main" val="2600598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B4E3222-55D1-3CBF-631A-D711C122714D}"/>
              </a:ext>
            </a:extLst>
          </p:cNvPr>
          <p:cNvPicPr>
            <a:picLocks noChangeAspect="1"/>
          </p:cNvPicPr>
          <p:nvPr/>
        </p:nvPicPr>
        <p:blipFill>
          <a:blip r:embed="rId2">
            <a:extLst>
              <a:ext uri="{28A0092B-C50C-407E-A947-70E740481C1C}">
                <a14:useLocalDpi xmlns:a14="http://schemas.microsoft.com/office/drawing/2010/main" val="0"/>
              </a:ext>
            </a:extLst>
          </a:blip>
          <a:srcRect r="18207"/>
          <a:stretch>
            <a:fillRect/>
          </a:stretch>
        </p:blipFill>
        <p:spPr>
          <a:xfrm>
            <a:off x="20" y="1923"/>
            <a:ext cx="18287980" cy="10285077"/>
          </a:xfrm>
          <a:prstGeom prst="rect">
            <a:avLst/>
          </a:prstGeom>
        </p:spPr>
      </p:pic>
    </p:spTree>
    <p:extLst>
      <p:ext uri="{BB962C8B-B14F-4D97-AF65-F5344CB8AC3E}">
        <p14:creationId xmlns:p14="http://schemas.microsoft.com/office/powerpoint/2010/main" val="4207689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C7F6FAD-C0F2-392B-2434-9D69A6F1C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181100"/>
            <a:ext cx="4267199" cy="707225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0588CB8B-C890-3BC6-6C24-75CB3233C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257" y="1213757"/>
            <a:ext cx="5562600" cy="7910460"/>
          </a:xfrm>
          <a:prstGeom prst="rect">
            <a:avLst/>
          </a:prstGeom>
        </p:spPr>
      </p:pic>
    </p:spTree>
    <p:extLst>
      <p:ext uri="{BB962C8B-B14F-4D97-AF65-F5344CB8AC3E}">
        <p14:creationId xmlns:p14="http://schemas.microsoft.com/office/powerpoint/2010/main" val="651892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28699" y="673615"/>
            <a:ext cx="9034446" cy="2462389"/>
            <a:chOff x="-1" y="-473447"/>
            <a:chExt cx="12045927" cy="3283185"/>
          </a:xfrm>
        </p:grpSpPr>
        <p:sp>
          <p:nvSpPr>
            <p:cNvPr id="3" name="TextBox 3"/>
            <p:cNvSpPr txBox="1"/>
            <p:nvPr/>
          </p:nvSpPr>
          <p:spPr>
            <a:xfrm>
              <a:off x="-1" y="-473447"/>
              <a:ext cx="12045926" cy="1376553"/>
            </a:xfrm>
            <a:prstGeom prst="rect">
              <a:avLst/>
            </a:prstGeom>
          </p:spPr>
          <p:txBody>
            <a:bodyPr lIns="0" tIns="0" rIns="0" bIns="0" rtlCol="0" anchor="t">
              <a:spAutoFit/>
            </a:bodyPr>
            <a:lstStyle/>
            <a:p>
              <a:pPr algn="l">
                <a:lnSpc>
                  <a:spcPts val="7920"/>
                </a:lnSpc>
              </a:pPr>
              <a:r>
                <a:rPr lang="en" sz="7200" spc="-72">
                  <a:solidFill>
                    <a:srgbClr val="0048CD"/>
                  </a:solidFill>
                  <a:latin typeface="Muli Bold"/>
                  <a:sym typeface="Muli Bold"/>
                </a:rPr>
                <a:t>Data</a:t>
              </a:r>
              <a:r>
                <a:rPr lang="en" sz="7200" spc="-72">
                  <a:latin typeface="Muli Bold"/>
                  <a:ea typeface="Muli Bold"/>
                  <a:cs typeface="Muli Bold"/>
                  <a:sym typeface="Muli Bold"/>
                </a:rPr>
                <a:t> </a:t>
              </a:r>
              <a:r>
                <a:rPr lang="en" sz="7200" spc="-72">
                  <a:solidFill>
                    <a:srgbClr val="0048CD"/>
                  </a:solidFill>
                  <a:latin typeface="Muli Bold"/>
                  <a:sym typeface="Muli Bold"/>
                </a:rPr>
                <a:t>Modeling</a:t>
              </a:r>
            </a:p>
          </p:txBody>
        </p:sp>
        <p:sp>
          <p:nvSpPr>
            <p:cNvPr id="4" name="TextBox 4"/>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6" name="TextBox 6"/>
          <p:cNvSpPr txBox="1"/>
          <p:nvPr/>
        </p:nvSpPr>
        <p:spPr>
          <a:xfrm>
            <a:off x="0" y="2149027"/>
            <a:ext cx="17141726" cy="7586821"/>
          </a:xfrm>
          <a:prstGeom prst="rect">
            <a:avLst/>
          </a:prstGeom>
        </p:spPr>
        <p:txBody>
          <a:bodyPr lIns="0" tIns="0" rIns="0" bIns="0" rtlCol="0" anchor="t">
            <a:spAutoFit/>
          </a:bodyPr>
          <a:lstStyle/>
          <a:p>
            <a:pPr algn="ctr">
              <a:lnSpc>
                <a:spcPct val="150000"/>
              </a:lnSpc>
            </a:pPr>
            <a:endParaRPr sz="1100"/>
          </a:p>
          <a:p>
            <a:pPr marL="1712616" lvl="1" indent="-856308" algn="l">
              <a:lnSpc>
                <a:spcPct val="150000"/>
              </a:lnSpc>
              <a:buFont typeface="Arial"/>
              <a:buChar char="•"/>
            </a:pPr>
            <a:r>
              <a:rPr lang="en" sz="5400" spc="-79">
                <a:solidFill>
                  <a:srgbClr val="000000"/>
                </a:solidFill>
                <a:latin typeface="Muli Bold"/>
                <a:ea typeface="Muli Bold"/>
                <a:cs typeface="Muli Bold"/>
                <a:sym typeface="Muli Bold"/>
              </a:rPr>
              <a:t>Created a data-model diagram to visualize table structures.</a:t>
            </a:r>
          </a:p>
          <a:p>
            <a:pPr marL="1712616" lvl="1" indent="-856308" algn="l">
              <a:lnSpc>
                <a:spcPct val="150000"/>
              </a:lnSpc>
              <a:buFont typeface="Arial"/>
              <a:buChar char="•"/>
            </a:pPr>
            <a:r>
              <a:rPr lang="en" sz="5400" spc="-79">
                <a:solidFill>
                  <a:srgbClr val="000000"/>
                </a:solidFill>
                <a:latin typeface="Muli Bold"/>
                <a:ea typeface="Muli Bold"/>
                <a:cs typeface="Muli Bold"/>
                <a:sym typeface="Muli Bold"/>
              </a:rPr>
              <a:t>Identified and defined the central fact table.</a:t>
            </a:r>
          </a:p>
          <a:p>
            <a:pPr marL="1712616" lvl="1" indent="-856308" algn="l">
              <a:lnSpc>
                <a:spcPct val="150000"/>
              </a:lnSpc>
              <a:buFont typeface="Arial"/>
              <a:buChar char="•"/>
            </a:pPr>
            <a:r>
              <a:rPr lang="en" sz="5400" spc="-79">
                <a:solidFill>
                  <a:srgbClr val="000000"/>
                </a:solidFill>
                <a:latin typeface="Muli Bold"/>
                <a:ea typeface="Muli Bold"/>
                <a:cs typeface="Muli Bold"/>
                <a:sym typeface="Muli Bold"/>
              </a:rPr>
              <a:t>Established and configured key-column relationships across tables.</a:t>
            </a:r>
          </a:p>
          <a:p>
            <a:pPr algn="l">
              <a:lnSpc>
                <a:spcPct val="150000"/>
              </a:lnSpc>
            </a:pPr>
            <a:endParaRPr lang="en-US" sz="5400" spc="-79">
              <a:solidFill>
                <a:srgbClr val="000000"/>
              </a:solidFill>
              <a:latin typeface="Muli Bold"/>
              <a:ea typeface="Muli Bold"/>
              <a:cs typeface="Muli Bold"/>
              <a:sym typeface="Muli Bold"/>
            </a:endParaRPr>
          </a:p>
        </p:txBody>
      </p:sp>
      <p:sp>
        <p:nvSpPr>
          <p:cNvPr id="7" name="Freeform 6">
            <a:extLst>
              <a:ext uri="{FF2B5EF4-FFF2-40B4-BE49-F238E27FC236}">
                <a16:creationId xmlns:a16="http://schemas.microsoft.com/office/drawing/2014/main" id="{DCA5F93C-B34F-4089-A750-F6565AFE4947}"/>
              </a:ext>
            </a:extLst>
          </p:cNvPr>
          <p:cNvSpPr/>
          <p:nvPr/>
        </p:nvSpPr>
        <p:spPr>
          <a:xfrm>
            <a:off x="15621000" y="477142"/>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8C817-80F3-15AE-C38C-946F80586A0F}"/>
              </a:ext>
            </a:extLst>
          </p:cNvPr>
          <p:cNvSpPr>
            <a:spLocks noGrp="1"/>
          </p:cNvSpPr>
          <p:nvPr>
            <p:ph type="title"/>
          </p:nvPr>
        </p:nvSpPr>
        <p:spPr>
          <a:xfrm>
            <a:off x="946404" y="960120"/>
            <a:ext cx="7228332" cy="2221992"/>
          </a:xfrm>
        </p:spPr>
        <p:txBody>
          <a:bodyPr vert="horz" lIns="91440" tIns="45720" rIns="91440" bIns="45720" rtlCol="0" anchor="b">
            <a:normAutofit/>
          </a:bodyPr>
          <a:lstStyle/>
          <a:p>
            <a:pPr algn="l">
              <a:lnSpc>
                <a:spcPct val="90000"/>
              </a:lnSpc>
            </a:pPr>
            <a:r>
              <a:rPr lang="en-US" sz="7500" b="1" kern="1200" dirty="0">
                <a:solidFill>
                  <a:schemeClr val="tx1"/>
                </a:solidFill>
                <a:latin typeface="+mj-lt"/>
                <a:ea typeface="+mj-ea"/>
                <a:cs typeface="+mj-cs"/>
              </a:rPr>
              <a:t>Data Model Overview</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CF945F9-E1B9-D44F-24B7-94F5D20E8B3F}"/>
              </a:ext>
            </a:extLst>
          </p:cNvPr>
          <p:cNvSpPr>
            <a:spLocks noGrp="1"/>
          </p:cNvSpPr>
          <p:nvPr>
            <p:ph sz="half" idx="2"/>
          </p:nvPr>
        </p:nvSpPr>
        <p:spPr>
          <a:xfrm>
            <a:off x="946404" y="3991356"/>
            <a:ext cx="7228332" cy="5321808"/>
          </a:xfrm>
        </p:spPr>
        <p:txBody>
          <a:bodyPr vert="horz" lIns="91440" tIns="45720" rIns="91440" bIns="45720" rtlCol="0" anchor="t">
            <a:normAutofit/>
          </a:bodyPr>
          <a:lstStyle/>
          <a:p>
            <a:pPr indent="-228600">
              <a:lnSpc>
                <a:spcPct val="90000"/>
              </a:lnSpc>
            </a:pPr>
            <a:r>
              <a:rPr lang="en-US" sz="3300"/>
              <a:t>Central “Customer Flight Activity” table includes key metrics.</a:t>
            </a:r>
          </a:p>
          <a:p>
            <a:pPr indent="-228600">
              <a:lnSpc>
                <a:spcPct val="90000"/>
              </a:lnSpc>
            </a:pPr>
            <a:r>
              <a:rPr lang="en-US" sz="3300"/>
              <a:t>Dimension tables enhance contextual data.</a:t>
            </a:r>
          </a:p>
          <a:p>
            <a:pPr indent="-228600">
              <a:lnSpc>
                <a:spcPct val="90000"/>
              </a:lnSpc>
            </a:pPr>
            <a:r>
              <a:rPr lang="en-US" sz="3300"/>
              <a:t>Relationships established for data integrity.</a:t>
            </a:r>
          </a:p>
          <a:p>
            <a:pPr indent="-228600">
              <a:lnSpc>
                <a:spcPct val="90000"/>
              </a:lnSpc>
            </a:pPr>
            <a:r>
              <a:rPr lang="en-US" sz="3300"/>
              <a:t>Confirm hierarchies within dimensions.</a:t>
            </a:r>
          </a:p>
        </p:txBody>
      </p:sp>
      <p:pic>
        <p:nvPicPr>
          <p:cNvPr id="5" name="Content Placeholder 4" descr="Female drawing flow chart">
            <a:extLst>
              <a:ext uri="{FF2B5EF4-FFF2-40B4-BE49-F238E27FC236}">
                <a16:creationId xmlns:a16="http://schemas.microsoft.com/office/drawing/2014/main" id="{5E0E3047-BA69-4AF6-A1F6-A3EA0CF8AF25}"/>
              </a:ext>
            </a:extLst>
          </p:cNvPr>
          <p:cNvPicPr>
            <a:picLocks noGrp="1" noChangeAspect="1"/>
          </p:cNvPicPr>
          <p:nvPr>
            <p:ph sz="half" idx="1"/>
          </p:nvPr>
        </p:nvPicPr>
        <p:blipFill>
          <a:blip r:embed="rId3"/>
          <a:stretch>
            <a:fillRect/>
          </a:stretch>
        </p:blipFill>
        <p:spPr>
          <a:xfrm>
            <a:off x="9148572" y="2461782"/>
            <a:ext cx="8188452" cy="5363436"/>
          </a:xfrm>
          <a:prstGeom prst="rect">
            <a:avLst/>
          </a:prstGeom>
        </p:spPr>
      </p:pic>
    </p:spTree>
    <p:extLst>
      <p:ext uri="{BB962C8B-B14F-4D97-AF65-F5344CB8AC3E}">
        <p14:creationId xmlns:p14="http://schemas.microsoft.com/office/powerpoint/2010/main" val="3761094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7FC9D-0B62-DF35-539E-7D07AA7179DB}"/>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707094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7FCE25E-4526-7062-B0BD-883C2BD35D67}"/>
              </a:ext>
            </a:extLst>
          </p:cNvPr>
          <p:cNvGrpSpPr/>
          <p:nvPr/>
        </p:nvGrpSpPr>
        <p:grpSpPr>
          <a:xfrm>
            <a:off x="911058" y="769886"/>
            <a:ext cx="9182567" cy="1824689"/>
            <a:chOff x="-197496" y="376820"/>
            <a:chExt cx="12243422" cy="2432918"/>
          </a:xfrm>
        </p:grpSpPr>
        <p:sp>
          <p:nvSpPr>
            <p:cNvPr id="3" name="TextBox 3">
              <a:extLst>
                <a:ext uri="{FF2B5EF4-FFF2-40B4-BE49-F238E27FC236}">
                  <a16:creationId xmlns:a16="http://schemas.microsoft.com/office/drawing/2014/main" id="{6B2E68B7-4236-490A-10AD-0308C4940F90}"/>
                </a:ext>
              </a:extLst>
            </p:cNvPr>
            <p:cNvSpPr txBox="1"/>
            <p:nvPr/>
          </p:nvSpPr>
          <p:spPr>
            <a:xfrm>
              <a:off x="-197496" y="376820"/>
              <a:ext cx="12045926" cy="1350797"/>
            </a:xfrm>
            <a:prstGeom prst="rect">
              <a:avLst/>
            </a:prstGeom>
          </p:spPr>
          <p:txBody>
            <a:bodyPr lIns="0" tIns="0" rIns="0" bIns="0" rtlCol="0" anchor="t">
              <a:spAutoFit/>
            </a:bodyPr>
            <a:lstStyle>
              <a:defPPr>
                <a:defRPr lang="en-US"/>
              </a:defPPr>
              <a:lvl1pPr>
                <a:lnSpc>
                  <a:spcPts val="7920"/>
                </a:lnSpc>
                <a:defRPr sz="7200" spc="-72">
                  <a:latin typeface="Muli Bold"/>
                  <a:ea typeface="Muli Bold"/>
                  <a:cs typeface="Muli Bold"/>
                </a:defRPr>
              </a:lvl1pPr>
            </a:lstStyle>
            <a:p>
              <a:r>
                <a:rPr lang="en">
                  <a:solidFill>
                    <a:srgbClr val="0048CD"/>
                  </a:solidFill>
                  <a:ea typeface="+mn-ea"/>
                  <a:cs typeface="+mn-cs"/>
                </a:rPr>
                <a:t>Fast Insights</a:t>
              </a:r>
            </a:p>
          </p:txBody>
        </p:sp>
        <p:sp>
          <p:nvSpPr>
            <p:cNvPr id="4" name="TextBox 4">
              <a:extLst>
                <a:ext uri="{FF2B5EF4-FFF2-40B4-BE49-F238E27FC236}">
                  <a16:creationId xmlns:a16="http://schemas.microsoft.com/office/drawing/2014/main" id="{7BE81AFE-8245-73CB-E0EF-4C5A0A49243A}"/>
                </a:ext>
              </a:extLst>
            </p:cNvPr>
            <p:cNvSpPr txBox="1"/>
            <p:nvPr/>
          </p:nvSpPr>
          <p:spPr>
            <a:xfrm>
              <a:off x="0" y="2012978"/>
              <a:ext cx="12045926" cy="796760"/>
            </a:xfrm>
            <a:prstGeom prst="rect">
              <a:avLst/>
            </a:prstGeom>
          </p:spPr>
          <p:txBody>
            <a:bodyPr lIns="0" tIns="0" rIns="0" bIns="0" rtlCol="0" anchor="t">
              <a:spAutoFit/>
            </a:bodyPr>
            <a:lstStyle/>
            <a:p>
              <a:pPr algn="l">
                <a:lnSpc>
                  <a:spcPts val="5040"/>
                </a:lnSpc>
                <a:spcBef>
                  <a:spcPct val="0"/>
                </a:spcBef>
              </a:pPr>
              <a:endParaRPr/>
            </a:p>
          </p:txBody>
        </p:sp>
      </p:grpSp>
      <p:sp>
        <p:nvSpPr>
          <p:cNvPr id="5" name="TextBox 6">
            <a:extLst>
              <a:ext uri="{FF2B5EF4-FFF2-40B4-BE49-F238E27FC236}">
                <a16:creationId xmlns:a16="http://schemas.microsoft.com/office/drawing/2014/main" id="{D2667D41-3D29-87AB-473E-7649DFC1821A}"/>
              </a:ext>
            </a:extLst>
          </p:cNvPr>
          <p:cNvSpPr txBox="1"/>
          <p:nvPr/>
        </p:nvSpPr>
        <p:spPr>
          <a:xfrm>
            <a:off x="70825" y="2992195"/>
            <a:ext cx="17376874" cy="3593420"/>
          </a:xfrm>
          <a:prstGeom prst="rect">
            <a:avLst/>
          </a:prstGeom>
        </p:spPr>
        <p:txBody>
          <a:bodyPr lIns="0" tIns="0" rIns="0" bIns="0" rtlCol="0" anchor="t">
            <a:spAutoFit/>
          </a:bodyPr>
          <a:lstStyle/>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Define key performance parameters</a:t>
            </a:r>
          </a:p>
          <a:p>
            <a:pPr marL="1261872" indent="-630936" algn="l" rtl="0" eaLnBrk="1" latinLnBrk="0" hangingPunct="1">
              <a:lnSpc>
                <a:spcPct val="150000"/>
              </a:lnSpc>
              <a:buFont typeface="Arial" panose="020B0604020202020204" pitchFamily="34" charset="0"/>
              <a:buChar char="•"/>
            </a:pPr>
            <a:r>
              <a:rPr lang="en" sz="5400">
                <a:solidFill>
                  <a:srgbClr val="000000"/>
                </a:solidFill>
                <a:effectLst/>
                <a:latin typeface="Muli Bold" panose="020B0604020202020204" charset="0"/>
              </a:rPr>
              <a:t>Using Power Pivot to Determine Relationships between Tables</a:t>
            </a:r>
          </a:p>
          <a:p>
            <a:pPr marL="1261872" indent="-630936" algn="l" rtl="0" eaLnBrk="1" latinLnBrk="0" hangingPunct="1">
              <a:lnSpc>
                <a:spcPct val="150000"/>
              </a:lnSpc>
              <a:buFont typeface="Arial" panose="020B0604020202020204" pitchFamily="34" charset="0"/>
              <a:buChar char="•"/>
            </a:pPr>
            <a:r>
              <a:rPr lang="en" sz="5400">
                <a:solidFill>
                  <a:srgbClr val="000000"/>
                </a:solidFill>
                <a:latin typeface="Muli Bold" panose="020B0604020202020204" charset="0"/>
              </a:rPr>
              <a:t>Extract information from data</a:t>
            </a:r>
            <a:endParaRPr lang="en-US" sz="5400">
              <a:solidFill>
                <a:srgbClr val="000000"/>
              </a:solidFill>
              <a:effectLst/>
              <a:latin typeface="Muli Bold" panose="020B0604020202020204" charset="0"/>
            </a:endParaRPr>
          </a:p>
        </p:txBody>
      </p:sp>
      <p:sp>
        <p:nvSpPr>
          <p:cNvPr id="6" name="Freeform 6">
            <a:extLst>
              <a:ext uri="{FF2B5EF4-FFF2-40B4-BE49-F238E27FC236}">
                <a16:creationId xmlns:a16="http://schemas.microsoft.com/office/drawing/2014/main" id="{854276CA-B708-D312-1CF8-0C42A94EC7B2}"/>
              </a:ext>
            </a:extLst>
          </p:cNvPr>
          <p:cNvSpPr/>
          <p:nvPr/>
        </p:nvSpPr>
        <p:spPr>
          <a:xfrm>
            <a:off x="15587658" y="550559"/>
            <a:ext cx="1827384" cy="1425359"/>
          </a:xfrm>
          <a:custGeom>
            <a:avLst/>
            <a:gdLst/>
            <a:ahLst/>
            <a:cxnLst/>
            <a:rect l="l" t="t" r="r" b="b"/>
            <a:pathLst>
              <a:path w="1827384" h="1425359">
                <a:moveTo>
                  <a:pt x="0" y="0"/>
                </a:moveTo>
                <a:lnTo>
                  <a:pt x="1827384" y="0"/>
                </a:lnTo>
                <a:lnTo>
                  <a:pt x="1827384" y="1425360"/>
                </a:lnTo>
                <a:lnTo>
                  <a:pt x="0" y="1425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381749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363F2-704A-4214-8C05-72939AC731A3}"/>
              </a:ext>
            </a:extLst>
          </p:cNvPr>
          <p:cNvPicPr>
            <a:picLocks noChangeAspect="1"/>
          </p:cNvPicPr>
          <p:nvPr/>
        </p:nvPicPr>
        <p:blipFill>
          <a:blip r:embed="rId2"/>
          <a:stretch>
            <a:fillRect/>
          </a:stretch>
        </p:blipFill>
        <p:spPr>
          <a:xfrm>
            <a:off x="1219200" y="1028700"/>
            <a:ext cx="15582900" cy="8229600"/>
          </a:xfrm>
          <a:prstGeom prst="rect">
            <a:avLst/>
          </a:prstGeom>
        </p:spPr>
      </p:pic>
    </p:spTree>
    <p:extLst>
      <p:ext uri="{BB962C8B-B14F-4D97-AF65-F5344CB8AC3E}">
        <p14:creationId xmlns:p14="http://schemas.microsoft.com/office/powerpoint/2010/main" val="2211562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E6C11-B279-B2D2-9AE5-CACE66173E1E}"/>
              </a:ext>
            </a:extLst>
          </p:cNvPr>
          <p:cNvPicPr>
            <a:picLocks noChangeAspect="1"/>
          </p:cNvPicPr>
          <p:nvPr/>
        </p:nvPicPr>
        <p:blipFill>
          <a:blip r:embed="rId2"/>
          <a:stretch>
            <a:fillRect/>
          </a:stretch>
        </p:blipFill>
        <p:spPr>
          <a:xfrm>
            <a:off x="2533650" y="1104900"/>
            <a:ext cx="13220700" cy="6781800"/>
          </a:xfrm>
          <a:prstGeom prst="rect">
            <a:avLst/>
          </a:prstGeom>
        </p:spPr>
      </p:pic>
    </p:spTree>
    <p:extLst>
      <p:ext uri="{BB962C8B-B14F-4D97-AF65-F5344CB8AC3E}">
        <p14:creationId xmlns:p14="http://schemas.microsoft.com/office/powerpoint/2010/main" val="2939248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8" name="Group 8"/>
          <p:cNvGrpSpPr/>
          <p:nvPr/>
        </p:nvGrpSpPr>
        <p:grpSpPr>
          <a:xfrm>
            <a:off x="784860" y="985654"/>
            <a:ext cx="15239397" cy="2845604"/>
            <a:chOff x="-13331984" y="-1340512"/>
            <a:chExt cx="20319198" cy="3794139"/>
          </a:xfrm>
        </p:grpSpPr>
        <p:sp>
          <p:nvSpPr>
            <p:cNvPr id="9" name="TextBox 9"/>
            <p:cNvSpPr txBox="1"/>
            <p:nvPr/>
          </p:nvSpPr>
          <p:spPr>
            <a:xfrm>
              <a:off x="-13331984" y="-1340512"/>
              <a:ext cx="8664418" cy="1386516"/>
            </a:xfrm>
            <a:prstGeom prst="rect">
              <a:avLst/>
            </a:prstGeom>
          </p:spPr>
          <p:txBody>
            <a:bodyPr lIns="0" tIns="0" rIns="0" bIns="0" rtlCol="0" anchor="t">
              <a:spAutoFit/>
            </a:bodyPr>
            <a:lstStyle/>
            <a:p>
              <a:pPr algn="l">
                <a:lnSpc>
                  <a:spcPts val="7920"/>
                </a:lnSpc>
              </a:pPr>
              <a:r>
                <a:rPr lang="en" sz="7200" spc="-72">
                  <a:solidFill>
                    <a:srgbClr val="FFFFFF"/>
                  </a:solidFill>
                  <a:latin typeface="Muli Bold"/>
                  <a:ea typeface="Muli Bold"/>
                  <a:cs typeface="Muli Bold"/>
                  <a:sym typeface="Muli Bold"/>
                </a:rPr>
                <a:t>Dashboard</a:t>
              </a:r>
            </a:p>
          </p:txBody>
        </p:sp>
        <p:sp>
          <p:nvSpPr>
            <p:cNvPr id="10" name="TextBox 10"/>
            <p:cNvSpPr txBox="1"/>
            <p:nvPr/>
          </p:nvSpPr>
          <p:spPr>
            <a:xfrm>
              <a:off x="0" y="1839014"/>
              <a:ext cx="6987214" cy="614613"/>
            </a:xfrm>
            <a:prstGeom prst="rect">
              <a:avLst/>
            </a:prstGeom>
          </p:spPr>
          <p:txBody>
            <a:bodyPr lIns="0" tIns="0" rIns="0" bIns="0" rtlCol="0" anchor="t">
              <a:spAutoFit/>
            </a:bodyPr>
            <a:lstStyle/>
            <a:p>
              <a:pPr algn="l">
                <a:lnSpc>
                  <a:spcPts val="3919"/>
                </a:lnSpc>
                <a:spcBef>
                  <a:spcPct val="0"/>
                </a:spcBef>
              </a:pPr>
              <a:endParaRPr lang="en-US" sz="2799">
                <a:solidFill>
                  <a:srgbClr val="FFFFFF"/>
                </a:solidFill>
                <a:latin typeface="Muli Regular"/>
                <a:ea typeface="Muli Regular"/>
                <a:cs typeface="Muli Regular"/>
                <a:sym typeface="Muli Regular"/>
              </a:endParaRPr>
            </a:p>
          </p:txBody>
        </p:sp>
      </p:grpSp>
      <p:sp>
        <p:nvSpPr>
          <p:cNvPr id="15" name="Rectangle 2">
            <a:extLst>
              <a:ext uri="{FF2B5EF4-FFF2-40B4-BE49-F238E27FC236}">
                <a16:creationId xmlns:a16="http://schemas.microsoft.com/office/drawing/2014/main" id="{9D5CB801-2206-44EA-84E7-5E74F638C917}"/>
              </a:ext>
            </a:extLst>
          </p:cNvPr>
          <p:cNvSpPr>
            <a:spLocks noChangeArrowheads="1"/>
          </p:cNvSpPr>
          <p:nvPr/>
        </p:nvSpPr>
        <p:spPr bwMode="auto">
          <a:xfrm>
            <a:off x="784860" y="2400301"/>
            <a:ext cx="11734800" cy="663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3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 altLang="en-US" sz="3600" dirty="0">
                <a:solidFill>
                  <a:schemeClr val="bg1"/>
                </a:solidFill>
                <a:latin typeface="Arial" panose="020B0604020202020204" pitchFamily="34" charset="0"/>
              </a:rPr>
              <a:t>The Dashboard classify into:</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 altLang="en-US" sz="3600" b="0" i="0" u="none" strike="noStrike" cap="none" normalizeH="0" baseline="0" dirty="0">
                <a:ln>
                  <a:noFill/>
                </a:ln>
                <a:solidFill>
                  <a:schemeClr val="bg1"/>
                </a:solidFill>
                <a:effectLst/>
                <a:latin typeface="Arial" panose="020B0604020202020204" pitchFamily="34" charset="0"/>
              </a:rPr>
              <a:t>Home p</a:t>
            </a:r>
            <a:r>
              <a:rPr lang="en" altLang="en-US" sz="3600" dirty="0">
                <a:solidFill>
                  <a:schemeClr val="bg1"/>
                </a:solidFill>
                <a:latin typeface="Arial" panose="020B0604020202020204" pitchFamily="34" charset="0"/>
              </a:rPr>
              <a:t>age</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lang="en" altLang="en-US" sz="3600" dirty="0">
                <a:solidFill>
                  <a:schemeClr val="bg1"/>
                </a:solidFill>
                <a:latin typeface="Arial" panose="020B0604020202020204" pitchFamily="34" charset="0"/>
              </a:rPr>
              <a:t>Customer</a:t>
            </a:r>
            <a:r>
              <a:rPr kumimoji="0" lang="en" altLang="en-US" sz="3600" b="0" i="0" u="none" strike="noStrike" cap="none" normalizeH="0" baseline="0" dirty="0">
                <a:ln>
                  <a:noFill/>
                </a:ln>
                <a:solidFill>
                  <a:schemeClr val="bg1"/>
                </a:solidFill>
                <a:effectLst/>
                <a:latin typeface="Arial" panose="020B0604020202020204" pitchFamily="34" charset="0"/>
              </a:rPr>
              <a:t> Dashboar</a:t>
            </a:r>
            <a:r>
              <a:rPr lang="en" altLang="en-US" sz="3600" dirty="0">
                <a:solidFill>
                  <a:schemeClr val="bg1"/>
                </a:solidFill>
                <a:latin typeface="Arial" panose="020B0604020202020204" pitchFamily="34" charset="0"/>
              </a:rPr>
              <a:t>d</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 altLang="en-US" sz="3600" b="0" i="0" u="none" strike="noStrike" cap="none" normalizeH="0" baseline="0" dirty="0">
                <a:ln>
                  <a:noFill/>
                </a:ln>
                <a:solidFill>
                  <a:schemeClr val="bg1"/>
                </a:solidFill>
                <a:effectLst/>
                <a:latin typeface="Arial" panose="020B0604020202020204" pitchFamily="34" charset="0"/>
              </a:rPr>
              <a:t>Status Dashboard</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lang="en" altLang="en-US" sz="3600" dirty="0">
                <a:solidFill>
                  <a:schemeClr val="bg1"/>
                </a:solidFill>
                <a:latin typeface="Arial" panose="020B0604020202020204" pitchFamily="34" charset="0"/>
              </a:rPr>
              <a:t>Total Flights</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 altLang="en-US" sz="3600" b="0" i="0" u="none" strike="noStrike" cap="none" normalizeH="0" baseline="0" dirty="0">
                <a:ln>
                  <a:noFill/>
                </a:ln>
                <a:solidFill>
                  <a:schemeClr val="bg1"/>
                </a:solidFill>
                <a:effectLst/>
                <a:latin typeface="Arial" panose="020B0604020202020204" pitchFamily="34" charset="0"/>
              </a:rPr>
              <a:t>Poi</a:t>
            </a:r>
            <a:r>
              <a:rPr lang="en" altLang="en-US" sz="3600" dirty="0">
                <a:solidFill>
                  <a:schemeClr val="bg1"/>
                </a:solidFill>
                <a:latin typeface="Arial" panose="020B0604020202020204" pitchFamily="34" charset="0"/>
              </a:rPr>
              <a:t>nts</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lang="en" altLang="en-US" sz="3600" dirty="0">
                <a:solidFill>
                  <a:schemeClr val="bg1"/>
                </a:solidFill>
                <a:latin typeface="Arial" panose="020B0604020202020204" pitchFamily="34" charset="0"/>
              </a:rPr>
              <a:t>Loyalty</a:t>
            </a:r>
            <a:endParaRPr kumimoji="0" lang="en" altLang="en-US" sz="3600" b="0" i="0" u="none" strike="noStrike" cap="none" normalizeH="0" baseline="0" dirty="0">
              <a:ln>
                <a:noFill/>
              </a:ln>
              <a:solidFill>
                <a:schemeClr val="bg1"/>
              </a:solidFill>
              <a:effectLst/>
              <a:latin typeface="Arial" panose="020B0604020202020204" pitchFamily="34" charset="0"/>
            </a:endParaRPr>
          </a:p>
        </p:txBody>
      </p:sp>
      <p:sp>
        <p:nvSpPr>
          <p:cNvPr id="18" name="Freeform 24">
            <a:extLst>
              <a:ext uri="{FF2B5EF4-FFF2-40B4-BE49-F238E27FC236}">
                <a16:creationId xmlns:a16="http://schemas.microsoft.com/office/drawing/2014/main" id="{D238D230-D465-4CA5-AEAD-5E3B56FBD356}"/>
              </a:ext>
            </a:extLst>
          </p:cNvPr>
          <p:cNvSpPr/>
          <p:nvPr/>
        </p:nvSpPr>
        <p:spPr>
          <a:xfrm>
            <a:off x="16024257" y="8648700"/>
            <a:ext cx="1125964" cy="1160788"/>
          </a:xfrm>
          <a:custGeom>
            <a:avLst/>
            <a:gdLst/>
            <a:ahLst/>
            <a:cxnLst/>
            <a:rect l="l" t="t" r="r" b="b"/>
            <a:pathLst>
              <a:path w="1125964" h="1160788">
                <a:moveTo>
                  <a:pt x="0" y="0"/>
                </a:moveTo>
                <a:lnTo>
                  <a:pt x="1125964" y="0"/>
                </a:lnTo>
                <a:lnTo>
                  <a:pt x="1125964" y="1160788"/>
                </a:lnTo>
                <a:lnTo>
                  <a:pt x="0" y="1160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824895"/>
            <a:ext cx="1097278" cy="101019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18" y="920931"/>
            <a:ext cx="16361231" cy="284117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9D570-6ECE-6372-925F-2BA824468ED0}"/>
              </a:ext>
            </a:extLst>
          </p:cNvPr>
          <p:cNvSpPr>
            <a:spLocks noGrp="1"/>
          </p:cNvSpPr>
          <p:nvPr>
            <p:ph type="title"/>
          </p:nvPr>
        </p:nvSpPr>
        <p:spPr>
          <a:xfrm>
            <a:off x="1565446" y="1214847"/>
            <a:ext cx="15259515" cy="2331720"/>
          </a:xfrm>
        </p:spPr>
        <p:txBody>
          <a:bodyPr vert="horz" lIns="91440" tIns="45720" rIns="91440" bIns="45720" rtlCol="0" anchor="ctr">
            <a:normAutofit/>
          </a:bodyPr>
          <a:lstStyle/>
          <a:p>
            <a:pPr algn="l">
              <a:lnSpc>
                <a:spcPct val="90000"/>
              </a:lnSpc>
            </a:pPr>
            <a:r>
              <a:rPr lang="en-US" sz="7200" b="1" kern="1200" dirty="0">
                <a:solidFill>
                  <a:schemeClr val="tx1"/>
                </a:solidFill>
                <a:latin typeface="+mj-lt"/>
                <a:ea typeface="+mj-ea"/>
                <a:cs typeface="+mj-cs"/>
              </a:rPr>
              <a:t>Partner Ecosystems</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57300" y="9727969"/>
            <a:ext cx="157734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Rectangle 1">
            <a:extLst>
              <a:ext uri="{FF2B5EF4-FFF2-40B4-BE49-F238E27FC236}">
                <a16:creationId xmlns:a16="http://schemas.microsoft.com/office/drawing/2014/main" id="{4577284F-2195-1498-3F22-C579E38EA42C}"/>
              </a:ext>
            </a:extLst>
          </p:cNvPr>
          <p:cNvGraphicFramePr>
            <a:graphicFrameLocks noGrp="1"/>
          </p:cNvGraphicFramePr>
          <p:nvPr>
            <p:ph sz="half" idx="1"/>
            <p:extLst>
              <p:ext uri="{D42A27DB-BD31-4B8C-83A1-F6EECF244321}">
                <p14:modId xmlns:p14="http://schemas.microsoft.com/office/powerpoint/2010/main" val="1266414531"/>
              </p:ext>
            </p:extLst>
          </p:nvPr>
        </p:nvGraphicFramePr>
        <p:xfrm>
          <a:off x="1356903" y="4526278"/>
          <a:ext cx="15567660" cy="481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73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6C703-3DDE-115B-2D09-5795A00D2389}"/>
              </a:ext>
            </a:extLst>
          </p:cNvPr>
          <p:cNvSpPr>
            <a:spLocks noGrp="1"/>
          </p:cNvSpPr>
          <p:nvPr>
            <p:ph type="title"/>
          </p:nvPr>
        </p:nvSpPr>
        <p:spPr>
          <a:xfrm>
            <a:off x="858739" y="357808"/>
            <a:ext cx="16527780" cy="2151623"/>
          </a:xfrm>
        </p:spPr>
        <p:txBody>
          <a:bodyPr vert="horz" lIns="91440" tIns="45720" rIns="91440" bIns="45720" rtlCol="0" anchor="b">
            <a:normAutofit/>
          </a:bodyPr>
          <a:lstStyle/>
          <a:p>
            <a:pPr algn="l">
              <a:lnSpc>
                <a:spcPct val="90000"/>
              </a:lnSpc>
            </a:pPr>
            <a:r>
              <a:rPr lang="en-US" sz="8100" b="1"/>
              <a:t>Dashboard Sections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4E0E1C1-9CD2-88BA-DBC9-E325EF76CFE9}"/>
              </a:ext>
            </a:extLst>
          </p:cNvPr>
          <p:cNvSpPr>
            <a:spLocks noGrp="1"/>
          </p:cNvSpPr>
          <p:nvPr>
            <p:ph sz="half" idx="2"/>
          </p:nvPr>
        </p:nvSpPr>
        <p:spPr>
          <a:xfrm>
            <a:off x="858739" y="3106974"/>
            <a:ext cx="10070328" cy="6178758"/>
          </a:xfrm>
        </p:spPr>
        <p:txBody>
          <a:bodyPr vert="horz" lIns="91440" tIns="45720" rIns="91440" bIns="45720" rtlCol="0" anchor="t">
            <a:normAutofit/>
          </a:bodyPr>
          <a:lstStyle/>
          <a:p>
            <a:pPr indent="-228600">
              <a:lnSpc>
                <a:spcPct val="90000"/>
              </a:lnSpc>
            </a:pPr>
            <a:r>
              <a:rPr lang="en-US" sz="3300"/>
              <a:t>Home Page provides access to the Orders Dashboards</a:t>
            </a:r>
          </a:p>
          <a:p>
            <a:pPr marL="114300" indent="-228600">
              <a:lnSpc>
                <a:spcPct val="90000"/>
              </a:lnSpc>
            </a:pPr>
            <a:r>
              <a:rPr lang="en-US" sz="3300"/>
              <a:t>And Customer Dashboards</a:t>
            </a:r>
          </a:p>
          <a:p>
            <a:pPr indent="-228600">
              <a:lnSpc>
                <a:spcPct val="90000"/>
              </a:lnSpc>
            </a:pPr>
            <a:r>
              <a:rPr lang="en-US" sz="3300"/>
              <a:t>Customer Dashboard includes charts for Transactions trends.</a:t>
            </a:r>
          </a:p>
          <a:p>
            <a:pPr indent="-228600">
              <a:lnSpc>
                <a:spcPct val="90000"/>
              </a:lnSpc>
            </a:pPr>
            <a:r>
              <a:rPr lang="en-US" sz="3300"/>
              <a:t>Status Dashboard features RFM and retention graphs.</a:t>
            </a:r>
          </a:p>
          <a:p>
            <a:pPr indent="-228600">
              <a:lnSpc>
                <a:spcPct val="90000"/>
              </a:lnSpc>
            </a:pPr>
            <a:r>
              <a:rPr lang="en-US" sz="3300"/>
              <a:t>Total Flight Dashboard feauters Flights Trends.</a:t>
            </a:r>
          </a:p>
          <a:p>
            <a:pPr indent="-228600">
              <a:lnSpc>
                <a:spcPct val="90000"/>
              </a:lnSpc>
            </a:pPr>
            <a:r>
              <a:rPr lang="en-US" sz="3300"/>
              <a:t>Points &amp; Loyalty Dashboards Feature Loyalty Insights.</a:t>
            </a:r>
          </a:p>
          <a:p>
            <a:pPr indent="-228600">
              <a:lnSpc>
                <a:spcPct val="90000"/>
              </a:lnSpc>
            </a:pPr>
            <a:r>
              <a:rPr lang="en-US" sz="3300"/>
              <a:t>Visuals include wireframes of the dashboard's layout.</a:t>
            </a:r>
          </a:p>
          <a:p>
            <a:pPr indent="-228600">
              <a:lnSpc>
                <a:spcPct val="90000"/>
              </a:lnSpc>
            </a:pPr>
            <a:r>
              <a:rPr lang="en-US" sz="3300"/>
              <a:t>Navigation menu displays user interaction options.</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20961ABE-050F-4D0D-9FD5-0A52FE3BFA26}"/>
              </a:ext>
            </a:extLst>
          </p:cNvPr>
          <p:cNvPicPr>
            <a:picLocks noGrp="1" noChangeAspect="1"/>
          </p:cNvPicPr>
          <p:nvPr>
            <p:ph sz="half" idx="1"/>
          </p:nvPr>
        </p:nvPicPr>
        <p:blipFill>
          <a:blip r:embed="rId3"/>
          <a:srcRect l="21482" r="27770"/>
          <a:stretch>
            <a:fillRect/>
          </a:stretch>
        </p:blipFill>
        <p:spPr>
          <a:xfrm>
            <a:off x="11513487" y="3140964"/>
            <a:ext cx="5911596" cy="6144768"/>
          </a:xfrm>
          <a:prstGeom prst="rect">
            <a:avLst/>
          </a:prstGeom>
        </p:spPr>
      </p:pic>
    </p:spTree>
    <p:extLst>
      <p:ext uri="{BB962C8B-B14F-4D97-AF65-F5344CB8AC3E}">
        <p14:creationId xmlns:p14="http://schemas.microsoft.com/office/powerpoint/2010/main" val="3829347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802E399-574C-D72B-D295-2CB1295A0BB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353786"/>
            <a:ext cx="18288000" cy="10994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310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1FA0D-334E-5216-6A83-FC3ADF3BD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80"/>
            <a:ext cx="18288000" cy="10243819"/>
          </a:xfrm>
          <a:prstGeom prst="rect">
            <a:avLst/>
          </a:prstGeom>
        </p:spPr>
      </p:pic>
    </p:spTree>
    <p:extLst>
      <p:ext uri="{BB962C8B-B14F-4D97-AF65-F5344CB8AC3E}">
        <p14:creationId xmlns:p14="http://schemas.microsoft.com/office/powerpoint/2010/main" val="133930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5C632838-0CBB-6099-233B-09D20B433DA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8440400" cy="10287000"/>
          </a:xfrm>
        </p:spPr>
      </p:pic>
    </p:spTree>
    <p:extLst>
      <p:ext uri="{BB962C8B-B14F-4D97-AF65-F5344CB8AC3E}">
        <p14:creationId xmlns:p14="http://schemas.microsoft.com/office/powerpoint/2010/main" val="2108050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AI-generated content may be incorrect.">
            <a:extLst>
              <a:ext uri="{FF2B5EF4-FFF2-40B4-BE49-F238E27FC236}">
                <a16:creationId xmlns:a16="http://schemas.microsoft.com/office/drawing/2014/main" id="{B36821D1-86DE-4092-C582-E13FC1A422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17714"/>
            <a:ext cx="18288000" cy="10504714"/>
          </a:xfrm>
        </p:spPr>
      </p:pic>
    </p:spTree>
    <p:extLst>
      <p:ext uri="{BB962C8B-B14F-4D97-AF65-F5344CB8AC3E}">
        <p14:creationId xmlns:p14="http://schemas.microsoft.com/office/powerpoint/2010/main" val="416321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0E37CF75-6D26-C1FE-04D0-A2CCEE3D6EC7}"/>
              </a:ext>
            </a:extLst>
          </p:cNvPr>
          <p:cNvPicPr>
            <a:picLocks noChangeAspect="1"/>
          </p:cNvPicPr>
          <p:nvPr/>
        </p:nvPicPr>
        <p:blipFill>
          <a:blip r:embed="rId2">
            <a:extLst>
              <a:ext uri="{28A0092B-C50C-407E-A947-70E740481C1C}">
                <a14:useLocalDpi xmlns:a14="http://schemas.microsoft.com/office/drawing/2010/main" val="0"/>
              </a:ext>
            </a:extLst>
          </a:blip>
          <a:srcRect r="1315"/>
          <a:stretch>
            <a:fillRect/>
          </a:stretch>
        </p:blipFill>
        <p:spPr>
          <a:xfrm>
            <a:off x="20" y="1923"/>
            <a:ext cx="18287980" cy="10285077"/>
          </a:xfrm>
          <a:prstGeom prst="rect">
            <a:avLst/>
          </a:prstGeom>
        </p:spPr>
      </p:pic>
    </p:spTree>
    <p:extLst>
      <p:ext uri="{BB962C8B-B14F-4D97-AF65-F5344CB8AC3E}">
        <p14:creationId xmlns:p14="http://schemas.microsoft.com/office/powerpoint/2010/main" val="4137794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1E4FDC70-BE31-9299-68AF-D43FC9E7F6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8288000" cy="10287000"/>
          </a:xfrm>
        </p:spPr>
      </p:pic>
    </p:spTree>
    <p:extLst>
      <p:ext uri="{BB962C8B-B14F-4D97-AF65-F5344CB8AC3E}">
        <p14:creationId xmlns:p14="http://schemas.microsoft.com/office/powerpoint/2010/main" val="1972530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557B-4A50-F0D1-C064-066D25CBC47C}"/>
              </a:ext>
            </a:extLst>
          </p:cNvPr>
          <p:cNvSpPr>
            <a:spLocks noGrp="1"/>
          </p:cNvSpPr>
          <p:nvPr>
            <p:ph type="title"/>
          </p:nvPr>
        </p:nvSpPr>
        <p:spPr>
          <a:xfrm>
            <a:off x="457200" y="2677886"/>
            <a:ext cx="17286514" cy="4332514"/>
          </a:xfrm>
        </p:spPr>
        <p:txBody>
          <a:bodyPr>
            <a:normAutofit/>
          </a:bodyPr>
          <a:lstStyle/>
          <a:p>
            <a:r>
              <a:rPr lang="en-US" sz="8000" b="1" dirty="0">
                <a:solidFill>
                  <a:schemeClr val="tx2">
                    <a:lumMod val="50000"/>
                  </a:schemeClr>
                </a:solidFill>
              </a:rPr>
              <a:t>Tableau Dashboard</a:t>
            </a:r>
          </a:p>
        </p:txBody>
      </p:sp>
    </p:spTree>
    <p:extLst>
      <p:ext uri="{BB962C8B-B14F-4D97-AF65-F5344CB8AC3E}">
        <p14:creationId xmlns:p14="http://schemas.microsoft.com/office/powerpoint/2010/main" val="1374186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F5083D2B-D0A4-D8A5-2CDB-881E6BC24F51}"/>
              </a:ext>
            </a:extLst>
          </p:cNvPr>
          <p:cNvPicPr>
            <a:picLocks noChangeAspect="1"/>
          </p:cNvPicPr>
          <p:nvPr/>
        </p:nvPicPr>
        <p:blipFill>
          <a:blip r:embed="rId2"/>
          <a:srcRect r="15540"/>
          <a:stretch>
            <a:fillRect/>
          </a:stretch>
        </p:blipFill>
        <p:spPr>
          <a:xfrm>
            <a:off x="20" y="1923"/>
            <a:ext cx="18287980" cy="10285077"/>
          </a:xfrm>
          <a:prstGeom prst="rect">
            <a:avLst/>
          </a:prstGeom>
        </p:spPr>
      </p:pic>
    </p:spTree>
    <p:extLst>
      <p:ext uri="{BB962C8B-B14F-4D97-AF65-F5344CB8AC3E}">
        <p14:creationId xmlns:p14="http://schemas.microsoft.com/office/powerpoint/2010/main" val="3746550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2EC0F73-45BC-614E-3CBB-BF8AB7706FCE}"/>
              </a:ext>
            </a:extLst>
          </p:cNvPr>
          <p:cNvPicPr>
            <a:picLocks noChangeAspect="1"/>
          </p:cNvPicPr>
          <p:nvPr/>
        </p:nvPicPr>
        <p:blipFill>
          <a:blip r:embed="rId2"/>
          <a:srcRect b="4273"/>
          <a:stretch>
            <a:fillRect/>
          </a:stretch>
        </p:blipFill>
        <p:spPr>
          <a:xfrm>
            <a:off x="20" y="1923"/>
            <a:ext cx="18287980" cy="10285077"/>
          </a:xfrm>
          <a:prstGeom prst="rect">
            <a:avLst/>
          </a:prstGeom>
        </p:spPr>
      </p:pic>
    </p:spTree>
    <p:extLst>
      <p:ext uri="{BB962C8B-B14F-4D97-AF65-F5344CB8AC3E}">
        <p14:creationId xmlns:p14="http://schemas.microsoft.com/office/powerpoint/2010/main" val="140042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03894-AAD8-E426-2741-896D64B7D94F}"/>
              </a:ext>
            </a:extLst>
          </p:cNvPr>
          <p:cNvSpPr>
            <a:spLocks noGrp="1"/>
          </p:cNvSpPr>
          <p:nvPr>
            <p:ph type="title"/>
          </p:nvPr>
        </p:nvSpPr>
        <p:spPr>
          <a:xfrm>
            <a:off x="9141157" y="1204432"/>
            <a:ext cx="7466964" cy="2181077"/>
          </a:xfrm>
        </p:spPr>
        <p:txBody>
          <a:bodyPr vert="horz" lIns="91440" tIns="45720" rIns="91440" bIns="45720" rtlCol="0" anchor="ctr">
            <a:normAutofit/>
          </a:bodyPr>
          <a:lstStyle/>
          <a:p>
            <a:pPr algn="l">
              <a:lnSpc>
                <a:spcPct val="90000"/>
              </a:lnSpc>
            </a:pPr>
            <a:r>
              <a:rPr lang="en-US" sz="5400" b="1" kern="1200">
                <a:solidFill>
                  <a:schemeClr val="tx2"/>
                </a:solidFill>
                <a:latin typeface="+mj-lt"/>
                <a:ea typeface="+mj-ea"/>
                <a:cs typeface="+mj-cs"/>
              </a:rPr>
              <a:t>Competitive Edge</a:t>
            </a:r>
          </a:p>
        </p:txBody>
      </p:sp>
      <p:pic>
        <p:nvPicPr>
          <p:cNvPr id="7" name="Graphic 6" descr="Verified Brand">
            <a:extLst>
              <a:ext uri="{FF2B5EF4-FFF2-40B4-BE49-F238E27FC236}">
                <a16:creationId xmlns:a16="http://schemas.microsoft.com/office/drawing/2014/main" id="{464E35A5-C6E1-AC4A-E0AF-A085084BE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426" y="2690769"/>
            <a:ext cx="5430031" cy="5430031"/>
          </a:xfrm>
          <a:prstGeom prst="rect">
            <a:avLst/>
          </a:prstGeom>
        </p:spPr>
      </p:pic>
      <p:sp>
        <p:nvSpPr>
          <p:cNvPr id="3" name="Content Placeholder 2">
            <a:extLst>
              <a:ext uri="{FF2B5EF4-FFF2-40B4-BE49-F238E27FC236}">
                <a16:creationId xmlns:a16="http://schemas.microsoft.com/office/drawing/2014/main" id="{0E7A9430-BE13-F416-9027-6CC8724D8D1C}"/>
              </a:ext>
            </a:extLst>
          </p:cNvPr>
          <p:cNvSpPr>
            <a:spLocks noGrp="1"/>
          </p:cNvSpPr>
          <p:nvPr>
            <p:ph sz="half" idx="1"/>
          </p:nvPr>
        </p:nvSpPr>
        <p:spPr>
          <a:xfrm>
            <a:off x="9135861" y="3632523"/>
            <a:ext cx="7466367" cy="5458933"/>
          </a:xfrm>
        </p:spPr>
        <p:txBody>
          <a:bodyPr vert="horz" lIns="91440" tIns="45720" rIns="91440" bIns="45720" rtlCol="0" anchor="ctr">
            <a:normAutofit/>
          </a:bodyPr>
          <a:lstStyle/>
          <a:p>
            <a:pPr indent="-228600">
              <a:lnSpc>
                <a:spcPct val="90000"/>
              </a:lnSpc>
            </a:pPr>
            <a:r>
              <a:rPr lang="en-US" sz="2700" dirty="0">
                <a:solidFill>
                  <a:schemeClr val="tx2"/>
                </a:solidFill>
              </a:rPr>
              <a:t>- In a saturated market, a strong loyalty program can be the deciding factor in a traveler’s airline choice.</a:t>
            </a:r>
          </a:p>
          <a:p>
            <a:pPr indent="-228600">
              <a:lnSpc>
                <a:spcPct val="90000"/>
              </a:lnSpc>
            </a:pPr>
            <a:r>
              <a:rPr lang="en-US" sz="2700" dirty="0">
                <a:solidFill>
                  <a:schemeClr val="tx2"/>
                </a:solidFill>
              </a:rPr>
              <a:t>- Elite members receive exclusive benefits that strengthen their attachment to the brand and improve retention rates.</a:t>
            </a:r>
          </a:p>
          <a:p>
            <a:pPr indent="-228600">
              <a:lnSpc>
                <a:spcPct val="90000"/>
              </a:lnSpc>
            </a:pPr>
            <a:endParaRPr lang="en-US" sz="27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952" y="79494"/>
            <a:ext cx="8892911" cy="10207507"/>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584021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C7DA8-5CE4-B66F-989A-06937C116DDB}"/>
              </a:ext>
            </a:extLst>
          </p:cNvPr>
          <p:cNvSpPr>
            <a:spLocks noGrp="1"/>
          </p:cNvSpPr>
          <p:nvPr>
            <p:ph type="title"/>
          </p:nvPr>
        </p:nvSpPr>
        <p:spPr>
          <a:xfrm>
            <a:off x="858739" y="357808"/>
            <a:ext cx="16527780" cy="2151623"/>
          </a:xfrm>
        </p:spPr>
        <p:txBody>
          <a:bodyPr vert="horz" lIns="91440" tIns="45720" rIns="91440" bIns="45720" rtlCol="0" anchor="b">
            <a:normAutofit/>
          </a:bodyPr>
          <a:lstStyle/>
          <a:p>
            <a:pPr algn="l">
              <a:lnSpc>
                <a:spcPct val="90000"/>
              </a:lnSpc>
            </a:pPr>
            <a:r>
              <a:rPr lang="en-US" sz="8100" b="1"/>
              <a:t>Actionable Insights</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EEE043B-CC83-C4A3-A199-5D650D0D21D1}"/>
              </a:ext>
            </a:extLst>
          </p:cNvPr>
          <p:cNvSpPr>
            <a:spLocks noGrp="1"/>
          </p:cNvSpPr>
          <p:nvPr>
            <p:ph sz="half" idx="2"/>
          </p:nvPr>
        </p:nvSpPr>
        <p:spPr>
          <a:xfrm>
            <a:off x="858739" y="3106974"/>
            <a:ext cx="10070328" cy="6178758"/>
          </a:xfrm>
        </p:spPr>
        <p:txBody>
          <a:bodyPr vert="horz" lIns="91440" tIns="45720" rIns="91440" bIns="45720" rtlCol="0" anchor="t">
            <a:normAutofit/>
          </a:bodyPr>
          <a:lstStyle/>
          <a:p>
            <a:pPr marL="114300" indent="-228600">
              <a:lnSpc>
                <a:spcPct val="90000"/>
              </a:lnSpc>
            </a:pPr>
            <a:r>
              <a:rPr lang="en-US" sz="2300"/>
              <a:t>1 - Data Quality: </a:t>
            </a:r>
          </a:p>
          <a:p>
            <a:pPr marL="571500" indent="-228600">
              <a:lnSpc>
                <a:spcPct val="90000"/>
              </a:lnSpc>
            </a:pPr>
            <a:r>
              <a:rPr lang="en-US" sz="2300"/>
              <a:t>Investigate negative salaries and missing salary entries before modeling or segmentation.</a:t>
            </a:r>
          </a:p>
          <a:p>
            <a:pPr marL="114300" indent="-228600">
              <a:lnSpc>
                <a:spcPct val="90000"/>
              </a:lnSpc>
            </a:pPr>
            <a:r>
              <a:rPr lang="en-US" sz="2300"/>
              <a:t>2- Targeted Engagement:</a:t>
            </a:r>
          </a:p>
          <a:p>
            <a:pPr marL="571500" indent="-228600">
              <a:lnSpc>
                <a:spcPct val="90000"/>
              </a:lnSpc>
            </a:pPr>
            <a:r>
              <a:rPr lang="en-US" sz="2300"/>
              <a:t>Focus retention offers on customers approaching 1 year of membership, when cancellations spike.</a:t>
            </a:r>
          </a:p>
          <a:p>
            <a:pPr marL="571500" indent="-228600">
              <a:lnSpc>
                <a:spcPct val="90000"/>
              </a:lnSpc>
            </a:pPr>
            <a:r>
              <a:rPr lang="en-US" sz="2300"/>
              <a:t>Encourage under-engaged card tiers (e.g., non-Star members) to redeem points.</a:t>
            </a:r>
          </a:p>
          <a:p>
            <a:pPr marL="114300" indent="-228600">
              <a:lnSpc>
                <a:spcPct val="90000"/>
              </a:lnSpc>
            </a:pPr>
            <a:r>
              <a:rPr lang="en-US" sz="2300"/>
              <a:t>3- Segmentation: </a:t>
            </a:r>
          </a:p>
          <a:p>
            <a:pPr marL="571500" indent="-228600">
              <a:lnSpc>
                <a:spcPct val="90000"/>
              </a:lnSpc>
            </a:pPr>
            <a:r>
              <a:rPr lang="en-US" sz="2300"/>
              <a:t>Build CLV-driven segments to tailor promotions—top 5% CLV drives a disproportionate share of value.</a:t>
            </a:r>
          </a:p>
          <a:p>
            <a:pPr marL="114300" indent="-228600">
              <a:lnSpc>
                <a:spcPct val="90000"/>
              </a:lnSpc>
            </a:pPr>
            <a:r>
              <a:rPr lang="en-US" sz="2300"/>
              <a:t>4- Geographic Expansion: </a:t>
            </a:r>
          </a:p>
          <a:p>
            <a:pPr marL="571500" indent="-228600">
              <a:lnSpc>
                <a:spcPct val="90000"/>
              </a:lnSpc>
            </a:pPr>
            <a:r>
              <a:rPr lang="en-US" sz="2300"/>
              <a:t>Leverage high-density postal codes (e.g., V6E 3D9) for localized outreach or events.</a:t>
            </a:r>
          </a:p>
          <a:p>
            <a:pPr marL="114300" indent="-228600">
              <a:lnSpc>
                <a:spcPct val="90000"/>
              </a:lnSpc>
            </a:pPr>
            <a:r>
              <a:rPr lang="en-US" sz="2300"/>
              <a:t>5- Enrollment Optimization: </a:t>
            </a:r>
          </a:p>
          <a:p>
            <a:pPr marL="571500" indent="-228600">
              <a:lnSpc>
                <a:spcPct val="90000"/>
              </a:lnSpc>
            </a:pPr>
            <a:r>
              <a:rPr lang="en-US" sz="2300"/>
              <a:t>Analyze mid-year enrollment drivers; replicate successful channels in off-peak months.</a:t>
            </a:r>
          </a:p>
        </p:txBody>
      </p:sp>
      <p:pic>
        <p:nvPicPr>
          <p:cNvPr id="5" name="Content Placeholder 4" descr="Chalk board">
            <a:extLst>
              <a:ext uri="{FF2B5EF4-FFF2-40B4-BE49-F238E27FC236}">
                <a16:creationId xmlns:a16="http://schemas.microsoft.com/office/drawing/2014/main" id="{35504100-8BF8-4A93-BD1C-2E72E45E33B4}"/>
              </a:ext>
            </a:extLst>
          </p:cNvPr>
          <p:cNvPicPr>
            <a:picLocks noGrp="1" noChangeAspect="1"/>
          </p:cNvPicPr>
          <p:nvPr>
            <p:ph sz="half" idx="1"/>
          </p:nvPr>
        </p:nvPicPr>
        <p:blipFill>
          <a:blip r:embed="rId3"/>
          <a:srcRect l="15093" r="14197" b="2"/>
          <a:stretch>
            <a:fillRect/>
          </a:stretch>
        </p:blipFill>
        <p:spPr>
          <a:xfrm>
            <a:off x="11513487" y="3140964"/>
            <a:ext cx="5911596" cy="6144768"/>
          </a:xfrm>
          <a:prstGeom prst="rect">
            <a:avLst/>
          </a:prstGeom>
        </p:spPr>
      </p:pic>
    </p:spTree>
    <p:extLst>
      <p:ext uri="{BB962C8B-B14F-4D97-AF65-F5344CB8AC3E}">
        <p14:creationId xmlns:p14="http://schemas.microsoft.com/office/powerpoint/2010/main" val="1087950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rrows pointing right while one points left">
            <a:extLst>
              <a:ext uri="{FF2B5EF4-FFF2-40B4-BE49-F238E27FC236}">
                <a16:creationId xmlns:a16="http://schemas.microsoft.com/office/drawing/2014/main" id="{F14BED96-6E48-AFEE-1BA9-CC47AE8E0EC2}"/>
              </a:ext>
            </a:extLst>
          </p:cNvPr>
          <p:cNvPicPr>
            <a:picLocks noChangeAspect="1"/>
          </p:cNvPicPr>
          <p:nvPr/>
        </p:nvPicPr>
        <p:blipFill>
          <a:blip r:embed="rId3"/>
          <a:srcRect t="8144" b="7225"/>
          <a:stretch>
            <a:fillRect/>
          </a:stretch>
        </p:blipFill>
        <p:spPr>
          <a:xfrm>
            <a:off x="20" y="-11428"/>
            <a:ext cx="18287978" cy="10331045"/>
          </a:xfrm>
          <a:prstGeom prst="rect">
            <a:avLst/>
          </a:prstGeom>
        </p:spPr>
      </p:pic>
      <p:sp>
        <p:nvSpPr>
          <p:cNvPr id="2" name="Title 1">
            <a:extLst>
              <a:ext uri="{FF2B5EF4-FFF2-40B4-BE49-F238E27FC236}">
                <a16:creationId xmlns:a16="http://schemas.microsoft.com/office/drawing/2014/main" id="{FBDEB43F-D6B3-AD3A-DB7B-5DCB03B45A4A}"/>
              </a:ext>
            </a:extLst>
          </p:cNvPr>
          <p:cNvSpPr>
            <a:spLocks noGrp="1"/>
          </p:cNvSpPr>
          <p:nvPr>
            <p:ph type="title"/>
          </p:nvPr>
        </p:nvSpPr>
        <p:spPr>
          <a:xfrm>
            <a:off x="1288542" y="3232782"/>
            <a:ext cx="6240349" cy="4258909"/>
          </a:xfrm>
        </p:spPr>
        <p:txBody>
          <a:bodyPr vert="horz" lIns="91440" tIns="45720" rIns="91440" bIns="45720" rtlCol="0" anchor="b">
            <a:normAutofit/>
          </a:bodyPr>
          <a:lstStyle/>
          <a:p>
            <a:pPr algn="l">
              <a:lnSpc>
                <a:spcPct val="90000"/>
              </a:lnSpc>
            </a:pPr>
            <a:r>
              <a:rPr lang="en-US" sz="6000" b="1" dirty="0">
                <a:solidFill>
                  <a:srgbClr val="FFFFFF"/>
                </a:solidFill>
              </a:rPr>
              <a:t>Recommendations &amp; Next Steps</a:t>
            </a:r>
          </a:p>
        </p:txBody>
      </p:sp>
    </p:spTree>
    <p:extLst>
      <p:ext uri="{BB962C8B-B14F-4D97-AF65-F5344CB8AC3E}">
        <p14:creationId xmlns:p14="http://schemas.microsoft.com/office/powerpoint/2010/main" val="2656468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A2E8-4685-FBD6-9785-F43AE3CF463B}"/>
              </a:ext>
            </a:extLst>
          </p:cNvPr>
          <p:cNvSpPr>
            <a:spLocks noGrp="1"/>
          </p:cNvSpPr>
          <p:nvPr>
            <p:ph type="title"/>
          </p:nvPr>
        </p:nvSpPr>
        <p:spPr>
          <a:xfrm>
            <a:off x="1142704" y="525294"/>
            <a:ext cx="6970356" cy="2436780"/>
          </a:xfrm>
        </p:spPr>
        <p:txBody>
          <a:bodyPr vert="horz" lIns="91440" tIns="45720" rIns="91440" bIns="45720" rtlCol="0" anchor="ctr">
            <a:normAutofit/>
          </a:bodyPr>
          <a:lstStyle/>
          <a:p>
            <a:pPr algn="l">
              <a:lnSpc>
                <a:spcPct val="90000"/>
              </a:lnSpc>
            </a:pPr>
            <a:r>
              <a:rPr lang="en-US" sz="6000" dirty="0">
                <a:solidFill>
                  <a:srgbClr val="0070C0"/>
                </a:solidFill>
              </a:rPr>
              <a:t>1. Data Quality Enhancement</a:t>
            </a:r>
          </a:p>
        </p:txBody>
      </p:sp>
      <p:sp>
        <p:nvSpPr>
          <p:cNvPr id="17" name="Rectangle 1">
            <a:extLst>
              <a:ext uri="{FF2B5EF4-FFF2-40B4-BE49-F238E27FC236}">
                <a16:creationId xmlns:a16="http://schemas.microsoft.com/office/drawing/2014/main" id="{6AF5B81F-8D12-BBFE-D7DD-2B03BCBFF4C1}"/>
              </a:ext>
            </a:extLst>
          </p:cNvPr>
          <p:cNvSpPr>
            <a:spLocks noGrp="1" noChangeArrowheads="1"/>
          </p:cNvSpPr>
          <p:nvPr>
            <p:ph sz="half" idx="1"/>
          </p:nvPr>
        </p:nvSpPr>
        <p:spPr bwMode="auto">
          <a:xfrm>
            <a:off x="1142703" y="4114800"/>
            <a:ext cx="6970357" cy="54197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Audit salary data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Identify and correct negative values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Standardize formats (no commas, consistent currency) </a:t>
            </a:r>
          </a:p>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Address missing salaries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Impute using median by education level or geography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Flag remaining gaps for manual follow-up </a:t>
            </a:r>
          </a:p>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Establish validation rules</a:t>
            </a:r>
          </a:p>
          <a:p>
            <a:pPr fontAlgn="base">
              <a:lnSpc>
                <a:spcPct val="90000"/>
              </a:lnSpc>
              <a:spcBef>
                <a:spcPct val="0"/>
              </a:spcBef>
              <a:spcAft>
                <a:spcPts val="600"/>
              </a:spcAft>
            </a:pPr>
            <a:r>
              <a:rPr kumimoji="0" lang="en-US" altLang="en-US" sz="2600" b="0" i="0" u="none" strike="noStrike" cap="none" normalizeH="0" baseline="0" dirty="0">
                <a:ln>
                  <a:noFill/>
                </a:ln>
                <a:effectLst/>
              </a:rPr>
              <a:t>  Prevent future entry of negative or null salaries </a:t>
            </a:r>
          </a:p>
          <a:p>
            <a:pPr fontAlgn="base">
              <a:lnSpc>
                <a:spcPct val="90000"/>
              </a:lnSpc>
              <a:spcBef>
                <a:spcPct val="0"/>
              </a:spcBef>
              <a:spcAft>
                <a:spcPts val="600"/>
              </a:spcAft>
            </a:pPr>
            <a:r>
              <a:rPr kumimoji="0" lang="en-US" altLang="en-US" sz="2600" b="0" i="0" u="none" strike="noStrike" cap="none" normalizeH="0" baseline="0" dirty="0">
                <a:ln>
                  <a:noFill/>
                </a:ln>
                <a:effectLst/>
              </a:rPr>
              <a:t>  Automate quality checks in Power Query or Python </a:t>
            </a:r>
          </a:p>
          <a:p>
            <a:pPr marL="0" marR="0" lvl="0" indent="-228600" fontAlgn="base">
              <a:lnSpc>
                <a:spcPct val="90000"/>
              </a:lnSpc>
              <a:spcBef>
                <a:spcPct val="0"/>
              </a:spcBef>
              <a:spcAft>
                <a:spcPts val="600"/>
              </a:spcAft>
              <a:buClrTx/>
              <a:buSzTx/>
              <a:tabLst/>
            </a:pPr>
            <a:endParaRPr kumimoji="0" lang="en-US" altLang="en-US" sz="2600" b="0" i="0" u="none" strike="noStrike" cap="none" normalizeH="0" baseline="0" dirty="0">
              <a:ln>
                <a:noFill/>
              </a:ln>
              <a:effectLst/>
            </a:endParaRPr>
          </a:p>
        </p:txBody>
      </p:sp>
      <p:pic>
        <p:nvPicPr>
          <p:cNvPr id="7" name="Picture 6" descr="Magnifying glass showing decling performance">
            <a:extLst>
              <a:ext uri="{FF2B5EF4-FFF2-40B4-BE49-F238E27FC236}">
                <a16:creationId xmlns:a16="http://schemas.microsoft.com/office/drawing/2014/main" id="{5F3F8AE7-BCEF-EEDC-3A2D-ADD528D19AF7}"/>
              </a:ext>
            </a:extLst>
          </p:cNvPr>
          <p:cNvPicPr>
            <a:picLocks noChangeAspect="1"/>
          </p:cNvPicPr>
          <p:nvPr/>
        </p:nvPicPr>
        <p:blipFill>
          <a:blip r:embed="rId2"/>
          <a:srcRect l="11421" r="29180"/>
          <a:stretch>
            <a:fillRect/>
          </a:stretch>
        </p:blipFill>
        <p:spPr>
          <a:xfrm>
            <a:off x="9144000" y="1"/>
            <a:ext cx="9154237" cy="10287000"/>
          </a:xfrm>
          <a:prstGeom prst="rect">
            <a:avLst/>
          </a:prstGeom>
        </p:spPr>
      </p:pic>
    </p:spTree>
    <p:extLst>
      <p:ext uri="{BB962C8B-B14F-4D97-AF65-F5344CB8AC3E}">
        <p14:creationId xmlns:p14="http://schemas.microsoft.com/office/powerpoint/2010/main" val="210711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81D6-4851-C82C-6E13-35D586A28547}"/>
              </a:ext>
            </a:extLst>
          </p:cNvPr>
          <p:cNvSpPr>
            <a:spLocks noGrp="1"/>
          </p:cNvSpPr>
          <p:nvPr>
            <p:ph type="title"/>
          </p:nvPr>
        </p:nvSpPr>
        <p:spPr>
          <a:xfrm>
            <a:off x="1207008" y="1204432"/>
            <a:ext cx="7466964" cy="2181077"/>
          </a:xfrm>
        </p:spPr>
        <p:txBody>
          <a:bodyPr vert="horz" lIns="91440" tIns="45720" rIns="91440" bIns="45720" rtlCol="0" anchor="ctr">
            <a:normAutofit/>
          </a:bodyPr>
          <a:lstStyle/>
          <a:p>
            <a:pPr algn="l">
              <a:lnSpc>
                <a:spcPct val="90000"/>
              </a:lnSpc>
            </a:pPr>
            <a:r>
              <a:rPr lang="en-US" sz="5400" kern="1200" dirty="0">
                <a:solidFill>
                  <a:srgbClr val="0070C0"/>
                </a:solidFill>
                <a:latin typeface="+mj-lt"/>
                <a:ea typeface="+mj-ea"/>
                <a:cs typeface="+mj-cs"/>
              </a:rPr>
              <a:t>2. Targeted Engagement Campaign</a:t>
            </a:r>
          </a:p>
        </p:txBody>
      </p:sp>
      <p:sp>
        <p:nvSpPr>
          <p:cNvPr id="7" name="Rectangle 1">
            <a:extLst>
              <a:ext uri="{FF2B5EF4-FFF2-40B4-BE49-F238E27FC236}">
                <a16:creationId xmlns:a16="http://schemas.microsoft.com/office/drawing/2014/main" id="{6FB92B7E-F8B7-B3A9-16E1-3FBBA4A977E7}"/>
              </a:ext>
            </a:extLst>
          </p:cNvPr>
          <p:cNvSpPr>
            <a:spLocks noGrp="1" noChangeArrowheads="1"/>
          </p:cNvSpPr>
          <p:nvPr>
            <p:ph sz="half" idx="1"/>
          </p:nvPr>
        </p:nvSpPr>
        <p:spPr bwMode="auto">
          <a:xfrm>
            <a:off x="1207008" y="3632523"/>
            <a:ext cx="7466367" cy="54589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-Build an “At-Risk” cohort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Filter customers with 10–11 months of tenure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Score by recent activity and points balance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-Design retention offers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Bonus points if they transact before 12-month mark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Exclusive discount or partner perk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-Deploy multi-channel outreach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Personalized emails with countdown messaging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SMS reminders for high-value, mobile-opted customers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-Measure success </a:t>
            </a:r>
          </a:p>
          <a:p>
            <a:pPr marL="0" marR="0" lvl="0" indent="-228600" fontAlgn="base">
              <a:lnSpc>
                <a:spcPct val="90000"/>
              </a:lnSpc>
              <a:spcBef>
                <a:spcPct val="0"/>
              </a:spcBef>
              <a:spcAft>
                <a:spcPts val="600"/>
              </a:spcAft>
              <a:buClrTx/>
              <a:buSzTx/>
              <a:tabLst/>
            </a:pPr>
            <a:r>
              <a:rPr kumimoji="0" lang="en-US" altLang="en-US" sz="2400" b="0" i="0" u="none" strike="noStrike" cap="none" normalizeH="0" baseline="0" dirty="0">
                <a:ln>
                  <a:noFill/>
                </a:ln>
                <a:effectLst/>
              </a:rPr>
              <a:t>Track cancellation rate among campaign vs. control </a:t>
            </a:r>
          </a:p>
          <a:p>
            <a:pPr marL="0" marR="0" lvl="0" indent="-228600" fontAlgn="base">
              <a:lnSpc>
                <a:spcPct val="90000"/>
              </a:lnSpc>
              <a:spcBef>
                <a:spcPct val="0"/>
              </a:spcBef>
              <a:spcAft>
                <a:spcPts val="600"/>
              </a:spcAft>
              <a:buClrTx/>
              <a:buSzTx/>
              <a:tabLst/>
            </a:pPr>
            <a:r>
              <a:rPr kumimoji="0" lang="en-US" altLang="en-US" sz="2400" b="0" i="0" u="none" strike="noStrike" cap="none" normalizeH="0" baseline="0" dirty="0">
                <a:ln>
                  <a:noFill/>
                </a:ln>
                <a:effectLst/>
              </a:rPr>
              <a:t>Monitor redemption and incremental spend lift </a:t>
            </a:r>
          </a:p>
          <a:p>
            <a:pPr marL="0" marR="0" lvl="0" indent="-228600" fontAlgn="base">
              <a:lnSpc>
                <a:spcPct val="90000"/>
              </a:lnSpc>
              <a:spcBef>
                <a:spcPct val="0"/>
              </a:spcBef>
              <a:spcAft>
                <a:spcPts val="600"/>
              </a:spcAft>
              <a:buClrTx/>
              <a:buSzTx/>
              <a:tabLst/>
            </a:pPr>
            <a:endParaRPr kumimoji="0" lang="en-US" altLang="en-US" sz="2300" b="0" i="0" u="none" strike="noStrike" cap="none" normalizeH="0" baseline="0" dirty="0">
              <a:ln>
                <a:noFill/>
              </a:ln>
              <a:solidFill>
                <a:schemeClr val="tx2"/>
              </a:solidFill>
              <a:effectLst/>
            </a:endParaRPr>
          </a:p>
        </p:txBody>
      </p:sp>
      <p:pic>
        <p:nvPicPr>
          <p:cNvPr id="11" name="Graphic 10" descr="Filter">
            <a:extLst>
              <a:ext uri="{FF2B5EF4-FFF2-40B4-BE49-F238E27FC236}">
                <a16:creationId xmlns:a16="http://schemas.microsoft.com/office/drawing/2014/main" id="{21E695ED-2DAB-5331-3CF1-0D96AB71B5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82588" y="2443633"/>
            <a:ext cx="5430032" cy="5430032"/>
          </a:xfrm>
          <a:prstGeom prst="rect">
            <a:avLst/>
          </a:prstGeom>
        </p:spPr>
      </p:pic>
    </p:spTree>
    <p:extLst>
      <p:ext uri="{BB962C8B-B14F-4D97-AF65-F5344CB8AC3E}">
        <p14:creationId xmlns:p14="http://schemas.microsoft.com/office/powerpoint/2010/main" val="802433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olorful floating paper">
            <a:extLst>
              <a:ext uri="{FF2B5EF4-FFF2-40B4-BE49-F238E27FC236}">
                <a16:creationId xmlns:a16="http://schemas.microsoft.com/office/drawing/2014/main" id="{513CB656-404B-A557-3CF7-28CE1D12D469}"/>
              </a:ext>
            </a:extLst>
          </p:cNvPr>
          <p:cNvPicPr>
            <a:picLocks noChangeAspect="1"/>
          </p:cNvPicPr>
          <p:nvPr/>
        </p:nvPicPr>
        <p:blipFill>
          <a:blip r:embed="rId2"/>
          <a:srcRect l="2178" r="3706"/>
          <a:stretch>
            <a:fillRect/>
          </a:stretch>
        </p:blipFill>
        <p:spPr>
          <a:xfrm>
            <a:off x="7554686" y="10"/>
            <a:ext cx="10733311" cy="10286990"/>
          </a:xfrm>
          <a:prstGeom prst="rect">
            <a:avLst/>
          </a:prstGeom>
        </p:spPr>
      </p:pic>
      <p:sp>
        <p:nvSpPr>
          <p:cNvPr id="2" name="Title 1">
            <a:extLst>
              <a:ext uri="{FF2B5EF4-FFF2-40B4-BE49-F238E27FC236}">
                <a16:creationId xmlns:a16="http://schemas.microsoft.com/office/drawing/2014/main" id="{38960C89-3ADF-3FF6-FB59-72A6524F29D5}"/>
              </a:ext>
            </a:extLst>
          </p:cNvPr>
          <p:cNvSpPr>
            <a:spLocks noGrp="1"/>
          </p:cNvSpPr>
          <p:nvPr>
            <p:ph type="title"/>
          </p:nvPr>
        </p:nvSpPr>
        <p:spPr>
          <a:xfrm>
            <a:off x="1257300" y="547687"/>
            <a:ext cx="5733283" cy="2849868"/>
          </a:xfrm>
        </p:spPr>
        <p:txBody>
          <a:bodyPr vert="horz" lIns="91440" tIns="45720" rIns="91440" bIns="45720" rtlCol="0" anchor="ctr">
            <a:normAutofit/>
          </a:bodyPr>
          <a:lstStyle/>
          <a:p>
            <a:pPr algn="l">
              <a:lnSpc>
                <a:spcPct val="90000"/>
              </a:lnSpc>
            </a:pPr>
            <a:r>
              <a:rPr lang="en-US" sz="6000" dirty="0">
                <a:solidFill>
                  <a:srgbClr val="0070C0"/>
                </a:solidFill>
              </a:rPr>
              <a:t>3. CLV-Driven Segmentation &amp; Personalization</a:t>
            </a:r>
          </a:p>
        </p:txBody>
      </p:sp>
      <p:sp>
        <p:nvSpPr>
          <p:cNvPr id="5" name="Rectangle 1">
            <a:extLst>
              <a:ext uri="{FF2B5EF4-FFF2-40B4-BE49-F238E27FC236}">
                <a16:creationId xmlns:a16="http://schemas.microsoft.com/office/drawing/2014/main" id="{7C3BC357-4F64-EF13-8255-D1688F7DE30F}"/>
              </a:ext>
            </a:extLst>
          </p:cNvPr>
          <p:cNvSpPr>
            <a:spLocks noGrp="1" noChangeArrowheads="1"/>
          </p:cNvSpPr>
          <p:nvPr>
            <p:ph sz="half" idx="1"/>
          </p:nvPr>
        </p:nvSpPr>
        <p:spPr bwMode="auto">
          <a:xfrm>
            <a:off x="1257300" y="3651301"/>
            <a:ext cx="5733283" cy="56141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92500" lnSpcReduction="20000"/>
          </a:bodyPr>
          <a:lstStyle/>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Define CLV segments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Top 5% (high value)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Next 15% (growth opportunity)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Remaining 80% (maintenance/reengagement)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Craft tailored offers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Tier 1: VIP events, extra-tier upgrades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Tier 2: Bonus-point boosters, referral incentives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Tier 3: Welcome-back discounts, educational content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Automate in CRM or Power Automate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Trigger campaigns based on segment membership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Refresh segments monthly </a:t>
            </a:r>
          </a:p>
          <a:p>
            <a:pPr marL="0" marR="0" lvl="0" indent="0" fontAlgn="base">
              <a:lnSpc>
                <a:spcPct val="90000"/>
              </a:lnSpc>
              <a:spcBef>
                <a:spcPct val="0"/>
              </a:spcBef>
              <a:spcAft>
                <a:spcPts val="600"/>
              </a:spcAft>
              <a:buClrTx/>
              <a:buSzTx/>
              <a:buNone/>
              <a:tabLst/>
            </a:pPr>
            <a:r>
              <a:rPr kumimoji="0" lang="en-US" altLang="en-US" sz="2400" b="0" i="0" u="none" strike="noStrike" cap="none" normalizeH="0" baseline="0" dirty="0">
                <a:ln>
                  <a:noFill/>
                </a:ln>
                <a:effectLst/>
              </a:rPr>
              <a:t>KPI tracking </a:t>
            </a:r>
          </a:p>
          <a:p>
            <a:pPr marL="0" indent="0" fontAlgn="base">
              <a:lnSpc>
                <a:spcPct val="90000"/>
              </a:lnSpc>
              <a:spcBef>
                <a:spcPct val="0"/>
              </a:spcBef>
              <a:spcAft>
                <a:spcPts val="600"/>
              </a:spcAft>
              <a:buNone/>
            </a:pPr>
            <a:r>
              <a:rPr kumimoji="0" lang="en-US" altLang="en-US" sz="2400" b="0" i="0" u="none" strike="noStrike" cap="none" normalizeH="0" baseline="0" dirty="0">
                <a:ln>
                  <a:noFill/>
                </a:ln>
                <a:effectLst/>
              </a:rPr>
              <a:t>       Segment-level revenue growth </a:t>
            </a:r>
          </a:p>
          <a:p>
            <a:pPr marL="0" indent="0" fontAlgn="base">
              <a:lnSpc>
                <a:spcPct val="90000"/>
              </a:lnSpc>
              <a:spcBef>
                <a:spcPct val="0"/>
              </a:spcBef>
              <a:spcAft>
                <a:spcPts val="600"/>
              </a:spcAft>
              <a:buNone/>
            </a:pPr>
            <a:r>
              <a:rPr kumimoji="0" lang="en-US" altLang="en-US" sz="2400" b="0" i="0" u="none" strike="noStrike" cap="none" normalizeH="0" baseline="0" dirty="0">
                <a:ln>
                  <a:noFill/>
                </a:ln>
                <a:effectLst/>
              </a:rPr>
              <a:t>       Shift in CLV distribution over time </a:t>
            </a:r>
          </a:p>
          <a:p>
            <a:pPr marL="0" marR="0" lvl="0" indent="-228600" fontAlgn="base">
              <a:lnSpc>
                <a:spcPct val="90000"/>
              </a:lnSpc>
              <a:spcBef>
                <a:spcPct val="0"/>
              </a:spcBef>
              <a:spcAft>
                <a:spcPts val="600"/>
              </a:spcAft>
              <a:buClrTx/>
              <a:buSzTx/>
              <a:tabLst/>
            </a:pPr>
            <a:endParaRPr kumimoji="0" lang="en-US" altLang="en-US" sz="1900" b="0" i="0" u="none" strike="noStrike" cap="none" normalizeH="0" baseline="0" dirty="0">
              <a:ln>
                <a:noFill/>
              </a:ln>
              <a:effectLst/>
            </a:endParaRPr>
          </a:p>
        </p:txBody>
      </p:sp>
    </p:spTree>
    <p:extLst>
      <p:ext uri="{BB962C8B-B14F-4D97-AF65-F5344CB8AC3E}">
        <p14:creationId xmlns:p14="http://schemas.microsoft.com/office/powerpoint/2010/main" val="30950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F8CA-830E-C91D-2ADC-FE445458CD78}"/>
              </a:ext>
            </a:extLst>
          </p:cNvPr>
          <p:cNvSpPr>
            <a:spLocks noGrp="1"/>
          </p:cNvSpPr>
          <p:nvPr>
            <p:ph type="title"/>
          </p:nvPr>
        </p:nvSpPr>
        <p:spPr>
          <a:xfrm>
            <a:off x="1207008" y="1204432"/>
            <a:ext cx="7466964" cy="2181077"/>
          </a:xfrm>
        </p:spPr>
        <p:txBody>
          <a:bodyPr vert="horz" lIns="91440" tIns="45720" rIns="91440" bIns="45720" rtlCol="0" anchor="ctr">
            <a:normAutofit/>
          </a:bodyPr>
          <a:lstStyle/>
          <a:p>
            <a:pPr algn="l">
              <a:lnSpc>
                <a:spcPct val="90000"/>
              </a:lnSpc>
            </a:pPr>
            <a:r>
              <a:rPr lang="en-US" sz="5400" kern="1200">
                <a:solidFill>
                  <a:schemeClr val="tx2"/>
                </a:solidFill>
                <a:latin typeface="+mj-lt"/>
                <a:ea typeface="+mj-ea"/>
                <a:cs typeface="+mj-cs"/>
              </a:rPr>
              <a:t>4. Geographic Expansion Pilot</a:t>
            </a:r>
          </a:p>
        </p:txBody>
      </p:sp>
      <p:sp>
        <p:nvSpPr>
          <p:cNvPr id="5" name="Rectangle 1">
            <a:extLst>
              <a:ext uri="{FF2B5EF4-FFF2-40B4-BE49-F238E27FC236}">
                <a16:creationId xmlns:a16="http://schemas.microsoft.com/office/drawing/2014/main" id="{21D24A38-0E32-5CD5-02F7-A1803C41DC2B}"/>
              </a:ext>
            </a:extLst>
          </p:cNvPr>
          <p:cNvSpPr>
            <a:spLocks noGrp="1" noChangeArrowheads="1"/>
          </p:cNvSpPr>
          <p:nvPr>
            <p:ph sz="half" idx="1"/>
          </p:nvPr>
        </p:nvSpPr>
        <p:spPr bwMode="auto">
          <a:xfrm>
            <a:off x="1207008" y="3632523"/>
            <a:ext cx="7466367" cy="54589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2700" b="0" i="0" u="none" strike="noStrike" cap="none" normalizeH="0" baseline="0" dirty="0">
                <a:ln>
                  <a:noFill/>
                </a:ln>
                <a:solidFill>
                  <a:schemeClr val="tx2"/>
                </a:solidFill>
                <a:effectLst/>
              </a:rPr>
              <a:t>Identify top 3 high-density postal codes (e.g., V6E 3D9) </a:t>
            </a:r>
          </a:p>
          <a:p>
            <a:pPr marL="0" marR="0" lvl="0" indent="0" fontAlgn="base">
              <a:lnSpc>
                <a:spcPct val="90000"/>
              </a:lnSpc>
              <a:spcBef>
                <a:spcPct val="0"/>
              </a:spcBef>
              <a:spcAft>
                <a:spcPts val="600"/>
              </a:spcAft>
              <a:buClrTx/>
              <a:buSzTx/>
              <a:buNone/>
              <a:tabLst/>
            </a:pPr>
            <a:r>
              <a:rPr kumimoji="0" lang="en-US" altLang="en-US" sz="2700" b="0" i="0" u="none" strike="noStrike" cap="none" normalizeH="0" baseline="0" dirty="0">
                <a:ln>
                  <a:noFill/>
                </a:ln>
                <a:solidFill>
                  <a:schemeClr val="tx2"/>
                </a:solidFill>
                <a:effectLst/>
              </a:rPr>
              <a:t>Plan localized initiatives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700" b="0" i="0" u="none" strike="noStrike" cap="none" normalizeH="0" baseline="0" dirty="0">
                <a:ln>
                  <a:noFill/>
                </a:ln>
                <a:solidFill>
                  <a:schemeClr val="tx2"/>
                </a:solidFill>
                <a:effectLst/>
              </a:rPr>
              <a:t>Pop-up events or partner promotions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700" b="0" i="0" u="none" strike="noStrike" cap="none" normalizeH="0" baseline="0" dirty="0">
                <a:ln>
                  <a:noFill/>
                </a:ln>
                <a:solidFill>
                  <a:schemeClr val="tx2"/>
                </a:solidFill>
                <a:effectLst/>
              </a:rPr>
              <a:t>Geotargeted digital ads </a:t>
            </a:r>
          </a:p>
          <a:p>
            <a:pPr marL="0" marR="0" lvl="0" indent="0" fontAlgn="base">
              <a:lnSpc>
                <a:spcPct val="90000"/>
              </a:lnSpc>
              <a:spcBef>
                <a:spcPct val="0"/>
              </a:spcBef>
              <a:spcAft>
                <a:spcPts val="600"/>
              </a:spcAft>
              <a:buClrTx/>
              <a:buSzTx/>
              <a:buNone/>
              <a:tabLst/>
            </a:pPr>
            <a:r>
              <a:rPr kumimoji="0" lang="en-US" altLang="en-US" sz="2700" b="0" i="0" u="none" strike="noStrike" cap="none" normalizeH="0" baseline="0" dirty="0">
                <a:ln>
                  <a:noFill/>
                </a:ln>
                <a:solidFill>
                  <a:schemeClr val="tx2"/>
                </a:solidFill>
                <a:effectLst/>
              </a:rPr>
              <a:t>Test and learn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700" b="0" i="0" u="none" strike="noStrike" cap="none" normalizeH="0" baseline="0" dirty="0">
                <a:ln>
                  <a:noFill/>
                </a:ln>
                <a:solidFill>
                  <a:schemeClr val="tx2"/>
                </a:solidFill>
                <a:effectLst/>
              </a:rPr>
              <a:t>Use A/B testing in two comparable regions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700" b="0" i="0" u="none" strike="noStrike" cap="none" normalizeH="0" baseline="0" dirty="0">
                <a:ln>
                  <a:noFill/>
                </a:ln>
                <a:solidFill>
                  <a:schemeClr val="tx2"/>
                </a:solidFill>
                <a:effectLst/>
              </a:rPr>
              <a:t>Measure foot traffic lift, enrollments, redemption rates </a:t>
            </a:r>
          </a:p>
          <a:p>
            <a:pPr marL="0" marR="0" lvl="0" indent="-228600" fontAlgn="base">
              <a:lnSpc>
                <a:spcPct val="90000"/>
              </a:lnSpc>
              <a:spcBef>
                <a:spcPct val="0"/>
              </a:spcBef>
              <a:spcAft>
                <a:spcPts val="600"/>
              </a:spcAft>
              <a:buClrTx/>
              <a:buSzTx/>
              <a:tabLst/>
            </a:pPr>
            <a:r>
              <a:rPr kumimoji="0" lang="en-US" altLang="en-US" sz="2700" b="0" i="0" u="none" strike="noStrike" cap="none" normalizeH="0" baseline="0" dirty="0">
                <a:ln>
                  <a:noFill/>
                </a:ln>
                <a:solidFill>
                  <a:schemeClr val="tx2"/>
                </a:solidFill>
                <a:effectLst/>
              </a:rPr>
              <a:t>Scale successful tactics to other clusters </a:t>
            </a:r>
          </a:p>
          <a:p>
            <a:pPr marL="0" marR="0" lvl="0" indent="0" fontAlgn="base">
              <a:lnSpc>
                <a:spcPct val="90000"/>
              </a:lnSpc>
              <a:spcBef>
                <a:spcPct val="0"/>
              </a:spcBef>
              <a:spcAft>
                <a:spcPts val="600"/>
              </a:spcAft>
              <a:buClrTx/>
              <a:buSzTx/>
              <a:buNone/>
              <a:tabLst/>
            </a:pPr>
            <a:endParaRPr kumimoji="0" lang="en-US" altLang="en-US" sz="2700" b="0" i="0" u="none" strike="noStrike" cap="none" normalizeH="0" baseline="0" dirty="0">
              <a:ln>
                <a:noFill/>
              </a:ln>
              <a:solidFill>
                <a:schemeClr val="tx2"/>
              </a:solidFill>
              <a:effectLst/>
            </a:endParaRPr>
          </a:p>
        </p:txBody>
      </p:sp>
      <p:pic>
        <p:nvPicPr>
          <p:cNvPr id="9" name="Graphic 8" descr="Open envelope">
            <a:extLst>
              <a:ext uri="{FF2B5EF4-FFF2-40B4-BE49-F238E27FC236}">
                <a16:creationId xmlns:a16="http://schemas.microsoft.com/office/drawing/2014/main" id="{A824A77D-654E-21D5-86D2-6C7FF791D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82588" y="2443633"/>
            <a:ext cx="5430032" cy="5430032"/>
          </a:xfrm>
          <a:prstGeom prst="rect">
            <a:avLst/>
          </a:prstGeom>
        </p:spPr>
      </p:pic>
    </p:spTree>
    <p:extLst>
      <p:ext uri="{BB962C8B-B14F-4D97-AF65-F5344CB8AC3E}">
        <p14:creationId xmlns:p14="http://schemas.microsoft.com/office/powerpoint/2010/main" val="2981281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Person watching empty phone">
            <a:extLst>
              <a:ext uri="{FF2B5EF4-FFF2-40B4-BE49-F238E27FC236}">
                <a16:creationId xmlns:a16="http://schemas.microsoft.com/office/drawing/2014/main" id="{83F5F235-4987-4E70-2231-89EBF7AE160B}"/>
              </a:ext>
            </a:extLst>
          </p:cNvPr>
          <p:cNvPicPr>
            <a:picLocks noChangeAspect="1"/>
          </p:cNvPicPr>
          <p:nvPr/>
        </p:nvPicPr>
        <p:blipFill>
          <a:blip r:embed="rId2"/>
          <a:srcRect l="5884"/>
          <a:stretch>
            <a:fillRect/>
          </a:stretch>
        </p:blipFill>
        <p:spPr>
          <a:xfrm>
            <a:off x="7903029" y="10"/>
            <a:ext cx="10384968" cy="10286990"/>
          </a:xfrm>
          <a:prstGeom prst="rect">
            <a:avLst/>
          </a:prstGeom>
        </p:spPr>
      </p:pic>
      <p:sp>
        <p:nvSpPr>
          <p:cNvPr id="2" name="Title 1">
            <a:extLst>
              <a:ext uri="{FF2B5EF4-FFF2-40B4-BE49-F238E27FC236}">
                <a16:creationId xmlns:a16="http://schemas.microsoft.com/office/drawing/2014/main" id="{F4318492-9740-DA5A-1EAD-A8FE41776806}"/>
              </a:ext>
            </a:extLst>
          </p:cNvPr>
          <p:cNvSpPr>
            <a:spLocks noGrp="1"/>
          </p:cNvSpPr>
          <p:nvPr>
            <p:ph type="title"/>
          </p:nvPr>
        </p:nvSpPr>
        <p:spPr>
          <a:xfrm>
            <a:off x="1257300" y="547687"/>
            <a:ext cx="5733283" cy="2849868"/>
          </a:xfrm>
        </p:spPr>
        <p:txBody>
          <a:bodyPr vert="horz" lIns="91440" tIns="45720" rIns="91440" bIns="45720" rtlCol="0" anchor="ctr">
            <a:normAutofit/>
          </a:bodyPr>
          <a:lstStyle/>
          <a:p>
            <a:pPr algn="l">
              <a:lnSpc>
                <a:spcPct val="90000"/>
              </a:lnSpc>
            </a:pPr>
            <a:r>
              <a:rPr lang="en-US" sz="6000"/>
              <a:t>5. Enrollment Optimization Strategy</a:t>
            </a:r>
          </a:p>
        </p:txBody>
      </p:sp>
      <p:sp>
        <p:nvSpPr>
          <p:cNvPr id="5" name="Rectangle 1">
            <a:extLst>
              <a:ext uri="{FF2B5EF4-FFF2-40B4-BE49-F238E27FC236}">
                <a16:creationId xmlns:a16="http://schemas.microsoft.com/office/drawing/2014/main" id="{F69559AB-72CE-66B2-B1D0-35CD16B1182A}"/>
              </a:ext>
            </a:extLst>
          </p:cNvPr>
          <p:cNvSpPr>
            <a:spLocks noGrp="1" noChangeArrowheads="1"/>
          </p:cNvSpPr>
          <p:nvPr>
            <p:ph sz="half" idx="1"/>
          </p:nvPr>
        </p:nvSpPr>
        <p:spPr bwMode="auto">
          <a:xfrm>
            <a:off x="1257300" y="3651301"/>
            <a:ext cx="5733283" cy="56141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Analyze enrollment channels by month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Compare mid-year peaks vs. off-peak performance </a:t>
            </a:r>
          </a:p>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Develop off-peak campaigns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Referral bonuses for current members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Limited-time sign-up incentives </a:t>
            </a:r>
          </a:p>
          <a:p>
            <a:pPr marL="0" marR="0" lvl="0" indent="0" fontAlgn="base">
              <a:lnSpc>
                <a:spcPct val="90000"/>
              </a:lnSpc>
              <a:spcBef>
                <a:spcPct val="0"/>
              </a:spcBef>
              <a:spcAft>
                <a:spcPts val="600"/>
              </a:spcAft>
              <a:buClrTx/>
              <a:buSzTx/>
              <a:buNone/>
              <a:tabLst/>
            </a:pPr>
            <a:r>
              <a:rPr kumimoji="0" lang="en-US" altLang="en-US" sz="2600" b="0" i="0" u="none" strike="noStrike" cap="none" normalizeH="0" baseline="0" dirty="0">
                <a:ln>
                  <a:noFill/>
                </a:ln>
                <a:effectLst/>
              </a:rPr>
              <a:t>A/B test messaging and channels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Social media vs. email vs. in-app prompts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Optimize on conversion rate and cost per acquisition </a:t>
            </a:r>
            <a:endParaRPr kumimoji="0" lang="ar-EG" altLang="en-US" sz="2600" b="0" i="0" u="none" strike="noStrike" cap="none" normalizeH="0" baseline="0" dirty="0">
              <a:ln>
                <a:noFill/>
              </a:ln>
              <a:effectLst/>
            </a:endParaRP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dirty="0">
                <a:ln>
                  <a:noFill/>
                </a:ln>
                <a:effectLst/>
              </a:rPr>
              <a:t>Iterate quarterly based on results </a:t>
            </a:r>
          </a:p>
          <a:p>
            <a:pPr marL="0" marR="0" lvl="0" indent="-228600" fontAlgn="base">
              <a:lnSpc>
                <a:spcPct val="90000"/>
              </a:lnSpc>
              <a:spcBef>
                <a:spcPct val="0"/>
              </a:spcBef>
              <a:spcAft>
                <a:spcPts val="600"/>
              </a:spcAft>
              <a:buClrTx/>
              <a:buSzTx/>
              <a:tabLst/>
            </a:pPr>
            <a:endParaRPr kumimoji="0" lang="en-US" altLang="en-US" sz="2600" b="0" i="0" u="none" strike="noStrike" cap="none" normalizeH="0" baseline="0" dirty="0">
              <a:ln>
                <a:noFill/>
              </a:ln>
              <a:effectLst/>
            </a:endParaRPr>
          </a:p>
        </p:txBody>
      </p:sp>
    </p:spTree>
    <p:extLst>
      <p:ext uri="{BB962C8B-B14F-4D97-AF65-F5344CB8AC3E}">
        <p14:creationId xmlns:p14="http://schemas.microsoft.com/office/powerpoint/2010/main" val="2576492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Digital financial graph">
            <a:extLst>
              <a:ext uri="{FF2B5EF4-FFF2-40B4-BE49-F238E27FC236}">
                <a16:creationId xmlns:a16="http://schemas.microsoft.com/office/drawing/2014/main" id="{9767E2CC-98DD-DB7E-8AE4-1BF5817B517E}"/>
              </a:ext>
            </a:extLst>
          </p:cNvPr>
          <p:cNvPicPr>
            <a:picLocks noChangeAspect="1"/>
          </p:cNvPicPr>
          <p:nvPr/>
        </p:nvPicPr>
        <p:blipFill>
          <a:blip r:embed="rId2"/>
          <a:srcRect l="17987" r="2701"/>
          <a:stretch>
            <a:fillRect/>
          </a:stretch>
        </p:blipFill>
        <p:spPr>
          <a:xfrm>
            <a:off x="7641771" y="10"/>
            <a:ext cx="10646226" cy="10286990"/>
          </a:xfrm>
          <a:prstGeom prst="rect">
            <a:avLst/>
          </a:prstGeom>
        </p:spPr>
      </p:pic>
      <p:sp>
        <p:nvSpPr>
          <p:cNvPr id="2" name="Title 1">
            <a:extLst>
              <a:ext uri="{FF2B5EF4-FFF2-40B4-BE49-F238E27FC236}">
                <a16:creationId xmlns:a16="http://schemas.microsoft.com/office/drawing/2014/main" id="{CA0EF5D7-AE13-ED4F-AF5F-97B4C950E268}"/>
              </a:ext>
            </a:extLst>
          </p:cNvPr>
          <p:cNvSpPr>
            <a:spLocks noGrp="1"/>
          </p:cNvSpPr>
          <p:nvPr>
            <p:ph type="title"/>
          </p:nvPr>
        </p:nvSpPr>
        <p:spPr>
          <a:xfrm>
            <a:off x="1257300" y="547687"/>
            <a:ext cx="5733283" cy="2849868"/>
          </a:xfrm>
        </p:spPr>
        <p:txBody>
          <a:bodyPr vert="horz" lIns="91440" tIns="45720" rIns="91440" bIns="45720" rtlCol="0" anchor="ctr">
            <a:normAutofit/>
          </a:bodyPr>
          <a:lstStyle/>
          <a:p>
            <a:pPr algn="l">
              <a:lnSpc>
                <a:spcPct val="90000"/>
              </a:lnSpc>
            </a:pPr>
            <a:r>
              <a:rPr lang="en-US" sz="6000"/>
              <a:t>6. Dashboarding &amp; Reporting</a:t>
            </a:r>
          </a:p>
        </p:txBody>
      </p:sp>
      <p:sp>
        <p:nvSpPr>
          <p:cNvPr id="7" name="Rectangle 1">
            <a:extLst>
              <a:ext uri="{FF2B5EF4-FFF2-40B4-BE49-F238E27FC236}">
                <a16:creationId xmlns:a16="http://schemas.microsoft.com/office/drawing/2014/main" id="{3425591A-2CC4-696B-C27B-EECA42CA0F70}"/>
              </a:ext>
            </a:extLst>
          </p:cNvPr>
          <p:cNvSpPr>
            <a:spLocks noGrp="1" noChangeArrowheads="1"/>
          </p:cNvSpPr>
          <p:nvPr>
            <p:ph sz="half" idx="1"/>
          </p:nvPr>
        </p:nvSpPr>
        <p:spPr bwMode="auto">
          <a:xfrm>
            <a:off x="1257300" y="3651301"/>
            <a:ext cx="5733283" cy="56141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Build a live dashboard in Power BI or Tableau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3000" b="0" i="0" u="none" strike="noStrike" cap="none" normalizeH="0" baseline="0" dirty="0">
                <a:ln>
                  <a:noFill/>
                </a:ln>
                <a:effectLst/>
              </a:rPr>
              <a:t>Key metrics: enrollments, cancellations, CLV distribution, segment performance </a:t>
            </a:r>
          </a:p>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Automate weekly snapshot reports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3000" b="0" i="0" u="none" strike="noStrike" cap="none" normalizeH="0" baseline="0" dirty="0">
                <a:ln>
                  <a:noFill/>
                </a:ln>
                <a:effectLst/>
              </a:rPr>
              <a:t>Use Power Automate + Excel to push summaries to stakeholders </a:t>
            </a:r>
          </a:p>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Set alert thresholds </a:t>
            </a:r>
          </a:p>
          <a:p>
            <a:pPr marL="0" marR="0" lvl="0" indent="-228600" fontAlgn="base">
              <a:lnSpc>
                <a:spcPct val="90000"/>
              </a:lnSpc>
              <a:spcBef>
                <a:spcPct val="0"/>
              </a:spcBef>
              <a:spcAft>
                <a:spcPts val="600"/>
              </a:spcAft>
              <a:buClrTx/>
              <a:buSzTx/>
              <a:tabLst/>
            </a:pPr>
            <a:r>
              <a:rPr kumimoji="0" lang="en-US" altLang="en-US" sz="3000" b="0" i="0" u="none" strike="noStrike" cap="none" normalizeH="0" baseline="0" dirty="0">
                <a:ln>
                  <a:noFill/>
                </a:ln>
                <a:effectLst/>
              </a:rPr>
              <a:t>E.g., cancellation rate &gt; 15% in a month triggers review </a:t>
            </a:r>
          </a:p>
          <a:p>
            <a:pPr marL="0" marR="0" lvl="0" indent="-228600" fontAlgn="base">
              <a:lnSpc>
                <a:spcPct val="90000"/>
              </a:lnSpc>
              <a:spcBef>
                <a:spcPct val="0"/>
              </a:spcBef>
              <a:spcAft>
                <a:spcPts val="600"/>
              </a:spcAft>
              <a:buClrTx/>
              <a:buSzTx/>
              <a:tabLst/>
            </a:pPr>
            <a:endParaRPr kumimoji="0" lang="en-US" altLang="en-US" sz="3000" b="0" i="0" u="none" strike="noStrike" cap="none" normalizeH="0" baseline="0" dirty="0">
              <a:ln>
                <a:noFill/>
              </a:ln>
              <a:effectLst/>
            </a:endParaRPr>
          </a:p>
        </p:txBody>
      </p:sp>
    </p:spTree>
    <p:extLst>
      <p:ext uri="{BB962C8B-B14F-4D97-AF65-F5344CB8AC3E}">
        <p14:creationId xmlns:p14="http://schemas.microsoft.com/office/powerpoint/2010/main" val="2402488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B8EE-869F-0FCC-0207-0DD984180F9C}"/>
              </a:ext>
            </a:extLst>
          </p:cNvPr>
          <p:cNvSpPr>
            <a:spLocks noGrp="1"/>
          </p:cNvSpPr>
          <p:nvPr>
            <p:ph type="title"/>
          </p:nvPr>
        </p:nvSpPr>
        <p:spPr>
          <a:xfrm>
            <a:off x="973393" y="835785"/>
            <a:ext cx="7772265" cy="2507353"/>
          </a:xfrm>
        </p:spPr>
        <p:txBody>
          <a:bodyPr vert="horz" lIns="91440" tIns="45720" rIns="91440" bIns="45720" rtlCol="0" anchor="ctr">
            <a:normAutofit/>
          </a:bodyPr>
          <a:lstStyle/>
          <a:p>
            <a:pPr algn="l">
              <a:lnSpc>
                <a:spcPct val="90000"/>
              </a:lnSpc>
            </a:pPr>
            <a:r>
              <a:rPr lang="en-US" sz="5600"/>
              <a:t>7. Governance &amp; Continuous Improvement</a:t>
            </a:r>
          </a:p>
        </p:txBody>
      </p:sp>
      <p:sp>
        <p:nvSpPr>
          <p:cNvPr id="5" name="Rectangle 1">
            <a:extLst>
              <a:ext uri="{FF2B5EF4-FFF2-40B4-BE49-F238E27FC236}">
                <a16:creationId xmlns:a16="http://schemas.microsoft.com/office/drawing/2014/main" id="{74BFBEEB-6F9F-0D3B-E8AE-A0EA92C06AA5}"/>
              </a:ext>
            </a:extLst>
          </p:cNvPr>
          <p:cNvSpPr>
            <a:spLocks noGrp="1" noChangeArrowheads="1"/>
          </p:cNvSpPr>
          <p:nvPr>
            <p:ph sz="half" idx="1"/>
          </p:nvPr>
        </p:nvSpPr>
        <p:spPr bwMode="auto">
          <a:xfrm>
            <a:off x="973395" y="3609975"/>
            <a:ext cx="7772262" cy="55836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Establish a monthly review forum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3000" b="0" i="0" u="none" strike="noStrike" cap="none" normalizeH="0" baseline="0" dirty="0">
                <a:ln>
                  <a:noFill/>
                </a:ln>
                <a:effectLst/>
              </a:rPr>
              <a:t>Evaluate campaign KPIs, data-quality trends, segmentation shifts </a:t>
            </a:r>
          </a:p>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Refine tactics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3000" b="0" i="0" u="none" strike="noStrike" cap="none" normalizeH="0" baseline="0" dirty="0">
                <a:ln>
                  <a:noFill/>
                </a:ln>
                <a:effectLst/>
              </a:rPr>
              <a:t>Rotate offers, adjust thresholds, expand geography </a:t>
            </a:r>
          </a:p>
          <a:p>
            <a:pPr marL="0" marR="0" lvl="0" indent="0" fontAlgn="base">
              <a:lnSpc>
                <a:spcPct val="90000"/>
              </a:lnSpc>
              <a:spcBef>
                <a:spcPct val="0"/>
              </a:spcBef>
              <a:spcAft>
                <a:spcPts val="600"/>
              </a:spcAft>
              <a:buClrTx/>
              <a:buSzTx/>
              <a:buNone/>
              <a:tabLst/>
            </a:pPr>
            <a:r>
              <a:rPr kumimoji="0" lang="en-US" altLang="en-US" sz="3000" b="0" i="0" u="none" strike="noStrike" cap="none" normalizeH="0" baseline="0" dirty="0">
                <a:ln>
                  <a:noFill/>
                </a:ln>
                <a:effectLst/>
              </a:rPr>
              <a:t>Schedule bi-annual data refresh </a:t>
            </a:r>
          </a:p>
          <a:p>
            <a:pPr marL="0" marR="0" lvl="0" indent="-228600" fontAlgn="base">
              <a:lnSpc>
                <a:spcPct val="90000"/>
              </a:lnSpc>
              <a:spcBef>
                <a:spcPct val="0"/>
              </a:spcBef>
              <a:spcAft>
                <a:spcPts val="600"/>
              </a:spcAft>
              <a:buClrTx/>
              <a:buSzTx/>
              <a:tabLst/>
            </a:pPr>
            <a:r>
              <a:rPr kumimoji="0" lang="en-US" altLang="en-US" sz="3000" b="0" i="0" u="none" strike="noStrike" cap="none" normalizeH="0" baseline="0" dirty="0">
                <a:ln>
                  <a:noFill/>
                </a:ln>
                <a:effectLst/>
              </a:rPr>
              <a:t>Recompute CLV, retrain any predictive models, update cohorts </a:t>
            </a:r>
          </a:p>
          <a:p>
            <a:pPr marL="0" marR="0" lvl="0" indent="-228600" fontAlgn="base">
              <a:lnSpc>
                <a:spcPct val="90000"/>
              </a:lnSpc>
              <a:spcBef>
                <a:spcPct val="0"/>
              </a:spcBef>
              <a:spcAft>
                <a:spcPts val="600"/>
              </a:spcAft>
              <a:buClrTx/>
              <a:buSzTx/>
              <a:tabLst/>
            </a:pPr>
            <a:endParaRPr kumimoji="0" lang="en-US" altLang="en-US" sz="3000" b="0" i="0" u="none" strike="noStrike" cap="none" normalizeH="0" baseline="0" dirty="0">
              <a:ln>
                <a:noFill/>
              </a:ln>
              <a:effectLst/>
            </a:endParaRPr>
          </a:p>
        </p:txBody>
      </p:sp>
      <p:pic>
        <p:nvPicPr>
          <p:cNvPr id="7" name="Picture 6" descr="Desk with productivity items">
            <a:extLst>
              <a:ext uri="{FF2B5EF4-FFF2-40B4-BE49-F238E27FC236}">
                <a16:creationId xmlns:a16="http://schemas.microsoft.com/office/drawing/2014/main" id="{670CDAF3-3F9F-D61D-CD67-B3ADD9D7B8E7}"/>
              </a:ext>
            </a:extLst>
          </p:cNvPr>
          <p:cNvPicPr>
            <a:picLocks noChangeAspect="1"/>
          </p:cNvPicPr>
          <p:nvPr/>
        </p:nvPicPr>
        <p:blipFill>
          <a:blip r:embed="rId2"/>
          <a:srcRect l="28411" r="13162"/>
          <a:stretch>
            <a:fillRect/>
          </a:stretch>
        </p:blipFill>
        <p:spPr>
          <a:xfrm>
            <a:off x="9283732" y="10"/>
            <a:ext cx="9004266" cy="10286990"/>
          </a:xfrm>
          <a:prstGeom prst="rect">
            <a:avLst/>
          </a:prstGeom>
          <a:effectLst/>
        </p:spPr>
      </p:pic>
    </p:spTree>
    <p:extLst>
      <p:ext uri="{BB962C8B-B14F-4D97-AF65-F5344CB8AC3E}">
        <p14:creationId xmlns:p14="http://schemas.microsoft.com/office/powerpoint/2010/main" val="4198257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B872-9A89-3CA9-914D-B9D577A7473F}"/>
              </a:ext>
            </a:extLst>
          </p:cNvPr>
          <p:cNvSpPr>
            <a:spLocks noGrp="1"/>
          </p:cNvSpPr>
          <p:nvPr>
            <p:ph type="title"/>
          </p:nvPr>
        </p:nvSpPr>
        <p:spPr>
          <a:xfrm>
            <a:off x="10122408" y="6027414"/>
            <a:ext cx="7200391" cy="2466888"/>
          </a:xfrm>
        </p:spPr>
        <p:txBody>
          <a:bodyPr vert="horz" lIns="91440" tIns="45720" rIns="91440" bIns="45720" rtlCol="0" anchor="t">
            <a:normAutofit/>
          </a:bodyPr>
          <a:lstStyle/>
          <a:p>
            <a:pPr algn="l">
              <a:lnSpc>
                <a:spcPct val="90000"/>
              </a:lnSpc>
            </a:pPr>
            <a:r>
              <a:rPr lang="en-US" sz="6000" b="1" dirty="0">
                <a:solidFill>
                  <a:schemeClr val="tx2"/>
                </a:solidFill>
              </a:rPr>
              <a:t>Projected Impact &amp; ROI</a:t>
            </a:r>
          </a:p>
        </p:txBody>
      </p:sp>
      <p:pic>
        <p:nvPicPr>
          <p:cNvPr id="17" name="Picture 16" descr="White arrows painted on the asphalt">
            <a:extLst>
              <a:ext uri="{FF2B5EF4-FFF2-40B4-BE49-F238E27FC236}">
                <a16:creationId xmlns:a16="http://schemas.microsoft.com/office/drawing/2014/main" id="{B13B8943-071D-A3F4-B7D8-045AF7D3702D}"/>
              </a:ext>
            </a:extLst>
          </p:cNvPr>
          <p:cNvPicPr>
            <a:picLocks noChangeAspect="1"/>
          </p:cNvPicPr>
          <p:nvPr/>
        </p:nvPicPr>
        <p:blipFill>
          <a:blip r:embed="rId3">
            <a:alphaModFix/>
          </a:blip>
          <a:srcRect l="18457" r="19495"/>
          <a:stretch>
            <a:fillRect/>
          </a:stretch>
        </p:blipFill>
        <p:spPr>
          <a:xfrm>
            <a:off x="-457" y="1"/>
            <a:ext cx="9634579" cy="10287000"/>
          </a:xfrm>
          <a:prstGeom prst="rect">
            <a:avLst/>
          </a:prstGeom>
        </p:spPr>
      </p:pic>
    </p:spTree>
    <p:extLst>
      <p:ext uri="{BB962C8B-B14F-4D97-AF65-F5344CB8AC3E}">
        <p14:creationId xmlns:p14="http://schemas.microsoft.com/office/powerpoint/2010/main" val="380177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44759-A3CA-0ED6-13F7-35C4570B3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20A05-3526-6730-1382-0887DEB66781}"/>
              </a:ext>
            </a:extLst>
          </p:cNvPr>
          <p:cNvSpPr>
            <a:spLocks noGrp="1"/>
          </p:cNvSpPr>
          <p:nvPr>
            <p:ph type="title"/>
          </p:nvPr>
        </p:nvSpPr>
        <p:spPr>
          <a:xfrm>
            <a:off x="932688" y="1741932"/>
            <a:ext cx="5404104" cy="6789420"/>
          </a:xfrm>
        </p:spPr>
        <p:txBody>
          <a:bodyPr vert="horz" lIns="91440" tIns="45720" rIns="91440" bIns="45720" rtlCol="0" anchor="ctr">
            <a:normAutofit/>
          </a:bodyPr>
          <a:lstStyle/>
          <a:p>
            <a:pPr algn="l">
              <a:lnSpc>
                <a:spcPct val="90000"/>
              </a:lnSpc>
            </a:pPr>
            <a:r>
              <a:rPr lang="en-US" sz="6000" b="1" kern="1200">
                <a:solidFill>
                  <a:schemeClr val="tx1"/>
                </a:solidFill>
                <a:latin typeface="+mj-lt"/>
                <a:ea typeface="+mj-ea"/>
                <a:cs typeface="+mj-cs"/>
              </a:rPr>
              <a:t>Business Context – Airlines Loyalty</a:t>
            </a:r>
          </a:p>
        </p:txBody>
      </p:sp>
      <p:graphicFrame>
        <p:nvGraphicFramePr>
          <p:cNvPr id="38" name="Content Placeholder 3">
            <a:extLst>
              <a:ext uri="{FF2B5EF4-FFF2-40B4-BE49-F238E27FC236}">
                <a16:creationId xmlns:a16="http://schemas.microsoft.com/office/drawing/2014/main" id="{84F7B07F-011A-6F71-48F4-979D1D55073E}"/>
              </a:ext>
            </a:extLst>
          </p:cNvPr>
          <p:cNvGraphicFramePr>
            <a:graphicFrameLocks noGrp="1"/>
          </p:cNvGraphicFramePr>
          <p:nvPr>
            <p:ph sz="half" idx="1"/>
            <p:extLst>
              <p:ext uri="{D42A27DB-BD31-4B8C-83A1-F6EECF244321}">
                <p14:modId xmlns:p14="http://schemas.microsoft.com/office/powerpoint/2010/main" val="1779587466"/>
              </p:ext>
            </p:extLst>
          </p:nvPr>
        </p:nvGraphicFramePr>
        <p:xfrm>
          <a:off x="7955280" y="1014984"/>
          <a:ext cx="9546336" cy="8270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4308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A0ADF-A51D-0882-B0A5-B6BC4B6257B4}"/>
              </a:ext>
            </a:extLst>
          </p:cNvPr>
          <p:cNvSpPr>
            <a:spLocks noGrp="1"/>
          </p:cNvSpPr>
          <p:nvPr>
            <p:ph type="title"/>
          </p:nvPr>
        </p:nvSpPr>
        <p:spPr>
          <a:xfrm>
            <a:off x="946404" y="960120"/>
            <a:ext cx="7228332" cy="2221992"/>
          </a:xfrm>
        </p:spPr>
        <p:txBody>
          <a:bodyPr vert="horz" lIns="91440" tIns="45720" rIns="91440" bIns="45720" rtlCol="0" anchor="b">
            <a:normAutofit/>
          </a:bodyPr>
          <a:lstStyle/>
          <a:p>
            <a:pPr algn="l">
              <a:lnSpc>
                <a:spcPct val="90000"/>
              </a:lnSpc>
            </a:pPr>
            <a:r>
              <a:rPr lang="en-US" sz="7500" kern="1200">
                <a:solidFill>
                  <a:schemeClr val="tx1"/>
                </a:solidFill>
                <a:latin typeface="+mj-lt"/>
                <a:ea typeface="+mj-ea"/>
                <a:cs typeface="+mj-cs"/>
              </a:rPr>
              <a:t>1. Data Quality Enhancement</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F3AEEBA-D489-AE80-CF3A-64B5F1371B53}"/>
              </a:ext>
            </a:extLst>
          </p:cNvPr>
          <p:cNvSpPr>
            <a:spLocks noGrp="1" noChangeArrowheads="1"/>
          </p:cNvSpPr>
          <p:nvPr>
            <p:ph sz="half" idx="1"/>
          </p:nvPr>
        </p:nvSpPr>
        <p:spPr bwMode="auto">
          <a:xfrm>
            <a:off x="946404" y="3991356"/>
            <a:ext cx="7228332" cy="53218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tabLst/>
            </a:pPr>
            <a:r>
              <a:rPr kumimoji="0" lang="en-US" altLang="en-US" sz="2600" b="0" i="0" u="none" strike="noStrike" cap="none" normalizeH="0" baseline="0">
                <a:ln>
                  <a:noFill/>
                </a:ln>
                <a:effectLst/>
              </a:rPr>
              <a:t>-Benefit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Saves ~500 hours of manual correction (at $50/hour) = $25,000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Avoids modeling errors (estimated cost avoidance) = $40,000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Total benefit = $65,000 </a:t>
            </a:r>
          </a:p>
          <a:p>
            <a:pPr marL="0" marR="0" lvl="0" indent="-228600" fontAlgn="base">
              <a:lnSpc>
                <a:spcPct val="90000"/>
              </a:lnSpc>
              <a:spcBef>
                <a:spcPct val="0"/>
              </a:spcBef>
              <a:spcAft>
                <a:spcPts val="600"/>
              </a:spcAft>
              <a:buClrTx/>
              <a:buSzTx/>
              <a:tabLst/>
            </a:pPr>
            <a:r>
              <a:rPr kumimoji="0" lang="en-US" altLang="en-US" sz="2600" b="0" i="0" u="none" strike="noStrike" cap="none" normalizeH="0" baseline="0">
                <a:ln>
                  <a:noFill/>
                </a:ln>
                <a:effectLst/>
              </a:rPr>
              <a:t>-Cost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Automation tooling &amp; scripts = $10,000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Team time (100 hours @ $50/hour) = $5,000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2600" b="0" i="0" u="none" strike="noStrike" cap="none" normalizeH="0" baseline="0">
                <a:ln>
                  <a:noFill/>
                </a:ln>
                <a:effectLst/>
              </a:rPr>
              <a:t>Total cost = $15,000 </a:t>
            </a:r>
          </a:p>
          <a:p>
            <a:pPr marL="0" marR="0" lvl="0" indent="-228600" fontAlgn="base">
              <a:lnSpc>
                <a:spcPct val="90000"/>
              </a:lnSpc>
              <a:spcBef>
                <a:spcPct val="0"/>
              </a:spcBef>
              <a:spcAft>
                <a:spcPts val="600"/>
              </a:spcAft>
              <a:buClrTx/>
              <a:buSzTx/>
              <a:tabLst/>
            </a:pPr>
            <a:r>
              <a:rPr kumimoji="0" lang="en-US" altLang="en-US" sz="2600" b="0" i="0" u="none" strike="noStrike" cap="none" normalizeH="0" baseline="0">
                <a:ln>
                  <a:noFill/>
                </a:ln>
                <a:effectLst/>
              </a:rPr>
              <a:t>-Net benefit = $50,000 </a:t>
            </a:r>
          </a:p>
          <a:p>
            <a:pPr marL="0" marR="0" lvl="0" indent="-228600" fontAlgn="base">
              <a:lnSpc>
                <a:spcPct val="90000"/>
              </a:lnSpc>
              <a:spcBef>
                <a:spcPct val="0"/>
              </a:spcBef>
              <a:spcAft>
                <a:spcPts val="600"/>
              </a:spcAft>
              <a:buClrTx/>
              <a:buSzTx/>
              <a:tabLst/>
            </a:pPr>
            <a:r>
              <a:rPr kumimoji="0" lang="en-US" altLang="en-US" sz="2600" b="0" i="0" u="none" strike="noStrike" cap="none" normalizeH="0" baseline="0">
                <a:ln>
                  <a:noFill/>
                </a:ln>
                <a:effectLst/>
              </a:rPr>
              <a:t>-ROI = (50,000 / 15,000) ≈ </a:t>
            </a:r>
            <a:r>
              <a:rPr kumimoji="0" lang="en-US" altLang="en-US" sz="2600" b="1" i="0" u="none" strike="noStrike" cap="none" normalizeH="0" baseline="0">
                <a:ln>
                  <a:noFill/>
                </a:ln>
                <a:effectLst/>
              </a:rPr>
              <a:t>333%</a:t>
            </a:r>
            <a:r>
              <a:rPr kumimoji="0" lang="en-US" altLang="en-US" sz="2600" b="0" i="0" u="none" strike="noStrike" cap="none" normalizeH="0" baseline="0">
                <a:ln>
                  <a:noFill/>
                </a:ln>
                <a:effectLst/>
              </a:rPr>
              <a:t> </a:t>
            </a:r>
          </a:p>
          <a:p>
            <a:pPr marL="0" marR="0" lvl="0" indent="-228600" fontAlgn="base">
              <a:lnSpc>
                <a:spcPct val="90000"/>
              </a:lnSpc>
              <a:spcBef>
                <a:spcPct val="0"/>
              </a:spcBef>
              <a:spcAft>
                <a:spcPts val="600"/>
              </a:spcAft>
              <a:buClrTx/>
              <a:buSzTx/>
              <a:tabLst/>
            </a:pPr>
            <a:endParaRPr kumimoji="0" lang="en-US" altLang="en-US" sz="2600" b="0" i="0" u="none" strike="noStrike" cap="none" normalizeH="0" baseline="0">
              <a:ln>
                <a:noFill/>
              </a:ln>
              <a:effectLst/>
            </a:endParaRPr>
          </a:p>
        </p:txBody>
      </p:sp>
      <p:pic>
        <p:nvPicPr>
          <p:cNvPr id="7" name="Picture 6" descr="3D numbers in white and orange">
            <a:extLst>
              <a:ext uri="{FF2B5EF4-FFF2-40B4-BE49-F238E27FC236}">
                <a16:creationId xmlns:a16="http://schemas.microsoft.com/office/drawing/2014/main" id="{201E2524-B357-5B98-0055-4B7BC4119B50}"/>
              </a:ext>
            </a:extLst>
          </p:cNvPr>
          <p:cNvPicPr>
            <a:picLocks noChangeAspect="1"/>
          </p:cNvPicPr>
          <p:nvPr/>
        </p:nvPicPr>
        <p:blipFill>
          <a:blip r:embed="rId2"/>
          <a:srcRect l="24369" r="25575"/>
          <a:stretch>
            <a:fillRect/>
          </a:stretch>
        </p:blipFill>
        <p:spPr>
          <a:xfrm>
            <a:off x="9520072" y="960120"/>
            <a:ext cx="7445451" cy="8366760"/>
          </a:xfrm>
          <a:prstGeom prst="rect">
            <a:avLst/>
          </a:prstGeom>
        </p:spPr>
      </p:pic>
    </p:spTree>
    <p:extLst>
      <p:ext uri="{BB962C8B-B14F-4D97-AF65-F5344CB8AC3E}">
        <p14:creationId xmlns:p14="http://schemas.microsoft.com/office/powerpoint/2010/main" val="3607824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7A7B5B-3E41-0D10-AF22-C430762FAF1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7665C-C914-2114-3CAC-4DD05C9EB27B}"/>
              </a:ext>
            </a:extLst>
          </p:cNvPr>
          <p:cNvSpPr>
            <a:spLocks noGrp="1"/>
          </p:cNvSpPr>
          <p:nvPr>
            <p:ph type="title"/>
          </p:nvPr>
        </p:nvSpPr>
        <p:spPr>
          <a:xfrm>
            <a:off x="946404" y="960120"/>
            <a:ext cx="7228332" cy="2221992"/>
          </a:xfrm>
        </p:spPr>
        <p:txBody>
          <a:bodyPr vert="horz" lIns="91440" tIns="45720" rIns="91440" bIns="45720" rtlCol="0" anchor="b">
            <a:normAutofit/>
          </a:bodyPr>
          <a:lstStyle/>
          <a:p>
            <a:pPr algn="l">
              <a:lnSpc>
                <a:spcPct val="90000"/>
              </a:lnSpc>
            </a:pPr>
            <a:r>
              <a:rPr lang="en-US" sz="6300" kern="1200">
                <a:solidFill>
                  <a:schemeClr val="tx1"/>
                </a:solidFill>
                <a:latin typeface="+mj-lt"/>
                <a:ea typeface="+mj-ea"/>
                <a:cs typeface="+mj-cs"/>
              </a:rPr>
              <a:t>2. Targeted Retention Campaign</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AFF1A613-6268-AF0C-E632-B9F695CDA96B}"/>
              </a:ext>
            </a:extLst>
          </p:cNvPr>
          <p:cNvSpPr>
            <a:spLocks noGrp="1" noChangeArrowheads="1"/>
          </p:cNvSpPr>
          <p:nvPr>
            <p:ph sz="half" idx="1"/>
          </p:nvPr>
        </p:nvSpPr>
        <p:spPr bwMode="auto">
          <a:xfrm>
            <a:off x="946404" y="3991356"/>
            <a:ext cx="7228332" cy="53218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lvl="0" indent="-228600" fontAlgn="base">
              <a:lnSpc>
                <a:spcPct val="90000"/>
              </a:lnSpc>
              <a:spcBef>
                <a:spcPct val="0"/>
              </a:spcBef>
              <a:spcAft>
                <a:spcPts val="600"/>
              </a:spcAft>
            </a:pPr>
            <a:r>
              <a:rPr lang="en-US" altLang="en-US" sz="3300"/>
              <a:t>-Baseline churn = 12.4% of 16,737 = 2,077 customers </a:t>
            </a:r>
          </a:p>
          <a:p>
            <a:pPr marL="0" lvl="0" indent="-228600" fontAlgn="base">
              <a:lnSpc>
                <a:spcPct val="90000"/>
              </a:lnSpc>
              <a:spcBef>
                <a:spcPct val="0"/>
              </a:spcBef>
              <a:spcAft>
                <a:spcPts val="600"/>
              </a:spcAft>
            </a:pPr>
            <a:r>
              <a:rPr lang="en-US" altLang="en-US" sz="3300"/>
              <a:t>-Goal = 20% churn reduction → saves ~415 customers </a:t>
            </a:r>
          </a:p>
          <a:p>
            <a:pPr marL="0" lvl="0" indent="-228600" fontAlgn="base">
              <a:lnSpc>
                <a:spcPct val="90000"/>
              </a:lnSpc>
              <a:spcBef>
                <a:spcPct val="0"/>
              </a:spcBef>
              <a:spcAft>
                <a:spcPts val="600"/>
              </a:spcAft>
            </a:pPr>
            <a:r>
              <a:rPr lang="en-US" altLang="en-US" sz="3300"/>
              <a:t>-Benefit = 415 × $7,989 = $3,320,000 </a:t>
            </a:r>
          </a:p>
          <a:p>
            <a:pPr marL="0" lvl="0" indent="-228600" fontAlgn="base">
              <a:lnSpc>
                <a:spcPct val="90000"/>
              </a:lnSpc>
              <a:spcBef>
                <a:spcPct val="0"/>
              </a:spcBef>
              <a:spcAft>
                <a:spcPts val="600"/>
              </a:spcAft>
            </a:pPr>
            <a:r>
              <a:rPr lang="en-US" altLang="en-US" sz="3300"/>
              <a:t>-Cost </a:t>
            </a:r>
          </a:p>
          <a:p>
            <a:pPr marL="457200" lvl="1" indent="-228600" fontAlgn="base">
              <a:lnSpc>
                <a:spcPct val="90000"/>
              </a:lnSpc>
              <a:spcBef>
                <a:spcPct val="0"/>
              </a:spcBef>
              <a:spcAft>
                <a:spcPts val="600"/>
              </a:spcAft>
              <a:buFont typeface="Arial" panose="020B0604020202020204" pitchFamily="34" charset="0"/>
              <a:buChar char="•"/>
            </a:pPr>
            <a:r>
              <a:rPr lang="en-US" altLang="en-US" sz="3300"/>
              <a:t>Campaign design, creative, channel spend = $200,000 </a:t>
            </a:r>
          </a:p>
          <a:p>
            <a:pPr marL="0" lvl="0" indent="-228600" fontAlgn="base">
              <a:lnSpc>
                <a:spcPct val="90000"/>
              </a:lnSpc>
              <a:spcBef>
                <a:spcPct val="0"/>
              </a:spcBef>
              <a:spcAft>
                <a:spcPts val="600"/>
              </a:spcAft>
            </a:pPr>
            <a:r>
              <a:rPr lang="en-US" altLang="en-US" sz="3300"/>
              <a:t>-Net benefit = $3,120,000 </a:t>
            </a:r>
          </a:p>
          <a:p>
            <a:pPr marL="0" lvl="0" indent="-228600" fontAlgn="base">
              <a:lnSpc>
                <a:spcPct val="90000"/>
              </a:lnSpc>
              <a:spcBef>
                <a:spcPct val="0"/>
              </a:spcBef>
              <a:spcAft>
                <a:spcPts val="600"/>
              </a:spcAft>
            </a:pPr>
            <a:r>
              <a:rPr lang="en-US" altLang="en-US" sz="3300"/>
              <a:t>-ROI = (3,120,000 / 200,000) = 1,560% </a:t>
            </a:r>
          </a:p>
          <a:p>
            <a:pPr marL="0" marR="0" lvl="0" indent="-228600" fontAlgn="base">
              <a:lnSpc>
                <a:spcPct val="90000"/>
              </a:lnSpc>
              <a:spcBef>
                <a:spcPct val="0"/>
              </a:spcBef>
              <a:spcAft>
                <a:spcPct val="0"/>
              </a:spcAft>
              <a:buClrTx/>
              <a:buSzTx/>
              <a:tabLst/>
            </a:pPr>
            <a:endParaRPr kumimoji="0" lang="en-US" altLang="en-US" sz="3300" b="0" i="0" u="none" strike="noStrike" cap="none" normalizeH="0" baseline="0">
              <a:ln>
                <a:noFill/>
              </a:ln>
              <a:effectLst/>
            </a:endParaRPr>
          </a:p>
        </p:txBody>
      </p:sp>
      <p:pic>
        <p:nvPicPr>
          <p:cNvPr id="7" name="Picture 6" descr="Complete puzzle with one piece lit up">
            <a:extLst>
              <a:ext uri="{FF2B5EF4-FFF2-40B4-BE49-F238E27FC236}">
                <a16:creationId xmlns:a16="http://schemas.microsoft.com/office/drawing/2014/main" id="{E4540352-0A9C-007B-E20F-B0EA56494151}"/>
              </a:ext>
            </a:extLst>
          </p:cNvPr>
          <p:cNvPicPr>
            <a:picLocks noChangeAspect="1"/>
          </p:cNvPicPr>
          <p:nvPr/>
        </p:nvPicPr>
        <p:blipFill>
          <a:blip r:embed="rId2" cstate="print">
            <a:extLst>
              <a:ext uri="{28A0092B-C50C-407E-A947-70E740481C1C}">
                <a14:useLocalDpi xmlns:a14="http://schemas.microsoft.com/office/drawing/2010/main" val="0"/>
              </a:ext>
            </a:extLst>
          </a:blip>
          <a:srcRect l="16629" r="16629"/>
          <a:stretch/>
        </p:blipFill>
        <p:spPr>
          <a:xfrm>
            <a:off x="9520035" y="960120"/>
            <a:ext cx="7445526" cy="8366760"/>
          </a:xfrm>
          <a:prstGeom prst="rect">
            <a:avLst/>
          </a:prstGeom>
        </p:spPr>
      </p:pic>
    </p:spTree>
    <p:extLst>
      <p:ext uri="{BB962C8B-B14F-4D97-AF65-F5344CB8AC3E}">
        <p14:creationId xmlns:p14="http://schemas.microsoft.com/office/powerpoint/2010/main" val="3725538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23C6E-DCF7-D1E5-FCFC-7F2EB75EFBA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1444E-17B6-35A2-C858-7983377F9E0C}"/>
              </a:ext>
            </a:extLst>
          </p:cNvPr>
          <p:cNvSpPr>
            <a:spLocks noGrp="1"/>
          </p:cNvSpPr>
          <p:nvPr>
            <p:ph type="title"/>
          </p:nvPr>
        </p:nvSpPr>
        <p:spPr>
          <a:xfrm>
            <a:off x="946404" y="960120"/>
            <a:ext cx="7228332" cy="2221992"/>
          </a:xfrm>
        </p:spPr>
        <p:txBody>
          <a:bodyPr vert="horz" lIns="91440" tIns="45720" rIns="91440" bIns="45720" rtlCol="0" anchor="b">
            <a:normAutofit/>
          </a:bodyPr>
          <a:lstStyle/>
          <a:p>
            <a:pPr algn="l">
              <a:lnSpc>
                <a:spcPct val="90000"/>
              </a:lnSpc>
            </a:pPr>
            <a:r>
              <a:rPr lang="en-US" sz="7500" kern="1200">
                <a:solidFill>
                  <a:schemeClr val="tx1"/>
                </a:solidFill>
                <a:latin typeface="+mj-lt"/>
                <a:ea typeface="+mj-ea"/>
                <a:cs typeface="+mj-cs"/>
              </a:rPr>
              <a:t>3. CLV-Driven Segmentation</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926A3EF8-86B5-6937-A9F2-77591FD1C596}"/>
              </a:ext>
            </a:extLst>
          </p:cNvPr>
          <p:cNvSpPr>
            <a:spLocks noGrp="1" noChangeArrowheads="1"/>
          </p:cNvSpPr>
          <p:nvPr>
            <p:ph sz="half" idx="1"/>
          </p:nvPr>
        </p:nvSpPr>
        <p:spPr bwMode="auto">
          <a:xfrm>
            <a:off x="946404" y="3991356"/>
            <a:ext cx="7228332" cy="53218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tabLst/>
            </a:pPr>
            <a:r>
              <a:rPr lang="en-US" altLang="en-US"/>
              <a:t>-Top 5% segment = ~837 customers </a:t>
            </a:r>
          </a:p>
          <a:p>
            <a:pPr marL="0" marR="0" lvl="0" indent="-228600" fontAlgn="base">
              <a:lnSpc>
                <a:spcPct val="90000"/>
              </a:lnSpc>
              <a:spcBef>
                <a:spcPct val="0"/>
              </a:spcBef>
              <a:spcAft>
                <a:spcPts val="600"/>
              </a:spcAft>
              <a:buClrTx/>
              <a:buSzTx/>
              <a:tabLst/>
            </a:pPr>
            <a:r>
              <a:rPr lang="en-US" altLang="en-US"/>
              <a:t>-Uplift target = 10% additional spend on this group </a:t>
            </a:r>
          </a:p>
          <a:p>
            <a:pPr marL="0" marR="0" lvl="0" indent="-228600" fontAlgn="base">
              <a:lnSpc>
                <a:spcPct val="90000"/>
              </a:lnSpc>
              <a:spcBef>
                <a:spcPct val="0"/>
              </a:spcBef>
              <a:spcAft>
                <a:spcPts val="600"/>
              </a:spcAft>
              <a:buClrTx/>
              <a:buSzTx/>
              <a:tabLst/>
            </a:pPr>
            <a:r>
              <a:rPr lang="en-US" altLang="en-US"/>
              <a:t>-Avg. CLV for top segment (assumed) = $12,000 </a:t>
            </a:r>
          </a:p>
          <a:p>
            <a:pPr marL="0" marR="0" lvl="0" indent="-228600" fontAlgn="base">
              <a:lnSpc>
                <a:spcPct val="90000"/>
              </a:lnSpc>
              <a:spcBef>
                <a:spcPct val="0"/>
              </a:spcBef>
              <a:spcAft>
                <a:spcPts val="600"/>
              </a:spcAft>
              <a:buClrTx/>
              <a:buSzTx/>
              <a:tabLst/>
            </a:pPr>
            <a:r>
              <a:rPr lang="en-US" altLang="en-US"/>
              <a:t>-Incremental benefit = 837 × ($12,000 × 10%) ≈ $840,000 </a:t>
            </a:r>
          </a:p>
          <a:p>
            <a:pPr marL="0" marR="0" lvl="0" indent="-228600" fontAlgn="base">
              <a:lnSpc>
                <a:spcPct val="90000"/>
              </a:lnSpc>
              <a:spcBef>
                <a:spcPct val="0"/>
              </a:spcBef>
              <a:spcAft>
                <a:spcPts val="600"/>
              </a:spcAft>
              <a:buClrTx/>
              <a:buSzTx/>
              <a:tabLst/>
            </a:pPr>
            <a:r>
              <a:rPr lang="en-US" altLang="en-US"/>
              <a:t>-Cost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lang="en-US" altLang="en-US" sz="2800"/>
              <a:t>Data modeling, personalized content = $80,000 </a:t>
            </a:r>
          </a:p>
          <a:p>
            <a:pPr marL="0" marR="0" lvl="0" indent="-228600" fontAlgn="base">
              <a:lnSpc>
                <a:spcPct val="90000"/>
              </a:lnSpc>
              <a:spcBef>
                <a:spcPct val="0"/>
              </a:spcBef>
              <a:spcAft>
                <a:spcPts val="600"/>
              </a:spcAft>
              <a:buClrTx/>
              <a:buSzTx/>
              <a:tabLst/>
            </a:pPr>
            <a:r>
              <a:rPr lang="en-US" altLang="en-US"/>
              <a:t>-Net benefit = $760,000 </a:t>
            </a:r>
          </a:p>
          <a:p>
            <a:pPr marL="0" marR="0" lvl="0" indent="-228600" fontAlgn="base">
              <a:lnSpc>
                <a:spcPct val="90000"/>
              </a:lnSpc>
              <a:spcBef>
                <a:spcPct val="0"/>
              </a:spcBef>
              <a:spcAft>
                <a:spcPts val="600"/>
              </a:spcAft>
              <a:buClrTx/>
              <a:buSzTx/>
              <a:tabLst/>
            </a:pPr>
            <a:r>
              <a:rPr lang="en-US" altLang="en-US"/>
              <a:t>-ROI = (760,000 / 80,000) = 950% </a:t>
            </a:r>
          </a:p>
          <a:p>
            <a:pPr marL="0" marR="0" lvl="0" indent="-228600" fontAlgn="base">
              <a:lnSpc>
                <a:spcPct val="90000"/>
              </a:lnSpc>
              <a:spcBef>
                <a:spcPct val="0"/>
              </a:spcBef>
              <a:spcAft>
                <a:spcPct val="0"/>
              </a:spcAft>
              <a:buClrTx/>
              <a:buSzTx/>
              <a:tabLst/>
            </a:pPr>
            <a:endParaRPr kumimoji="0" lang="en-US" altLang="en-US" b="0" i="0" u="none" strike="noStrike" cap="none" normalizeH="0" baseline="0">
              <a:ln>
                <a:noFill/>
              </a:ln>
              <a:effectLst/>
            </a:endParaRPr>
          </a:p>
        </p:txBody>
      </p:sp>
      <p:pic>
        <p:nvPicPr>
          <p:cNvPr id="7" name="Picture 6" descr="A grid with small circles">
            <a:extLst>
              <a:ext uri="{FF2B5EF4-FFF2-40B4-BE49-F238E27FC236}">
                <a16:creationId xmlns:a16="http://schemas.microsoft.com/office/drawing/2014/main" id="{9842D154-DEDD-CB2B-DE27-50D75234EFE8}"/>
              </a:ext>
            </a:extLst>
          </p:cNvPr>
          <p:cNvPicPr>
            <a:picLocks noChangeAspect="1"/>
          </p:cNvPicPr>
          <p:nvPr/>
        </p:nvPicPr>
        <p:blipFill>
          <a:blip r:embed="rId2">
            <a:extLst>
              <a:ext uri="{96DAC541-7B7A-43D3-8B79-37D633B846F1}">
                <asvg:svgBlip xmlns:asvg="http://schemas.microsoft.com/office/drawing/2016/SVG/main" r:embed="rId3"/>
              </a:ext>
            </a:extLst>
          </a:blip>
          <a:srcRect l="5506" r="5506"/>
          <a:stretch/>
        </p:blipFill>
        <p:spPr>
          <a:xfrm>
            <a:off x="9520092" y="960120"/>
            <a:ext cx="7445412" cy="8366760"/>
          </a:xfrm>
          <a:prstGeom prst="rect">
            <a:avLst/>
          </a:prstGeom>
        </p:spPr>
      </p:pic>
    </p:spTree>
    <p:extLst>
      <p:ext uri="{BB962C8B-B14F-4D97-AF65-F5344CB8AC3E}">
        <p14:creationId xmlns:p14="http://schemas.microsoft.com/office/powerpoint/2010/main" val="18530292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541CA0-E0D8-E433-695E-1154300A40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79EA7-CD13-9CFF-9E25-9EB4A2134581}"/>
              </a:ext>
            </a:extLst>
          </p:cNvPr>
          <p:cNvSpPr>
            <a:spLocks noGrp="1"/>
          </p:cNvSpPr>
          <p:nvPr>
            <p:ph type="title"/>
          </p:nvPr>
        </p:nvSpPr>
        <p:spPr>
          <a:xfrm>
            <a:off x="960120" y="488053"/>
            <a:ext cx="6552903" cy="2935262"/>
          </a:xfrm>
        </p:spPr>
        <p:txBody>
          <a:bodyPr vert="horz" lIns="91440" tIns="45720" rIns="91440" bIns="45720" rtlCol="0" anchor="b">
            <a:normAutofit/>
          </a:bodyPr>
          <a:lstStyle/>
          <a:p>
            <a:pPr algn="l">
              <a:lnSpc>
                <a:spcPct val="90000"/>
              </a:lnSpc>
            </a:pPr>
            <a:r>
              <a:rPr lang="en-US" sz="8100"/>
              <a:t>4. Geographic Expansion Pilot</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455CB34D-6971-3AB2-C7B3-966CCE037F7F}"/>
              </a:ext>
            </a:extLst>
          </p:cNvPr>
          <p:cNvSpPr>
            <a:spLocks noGrp="1" noChangeArrowheads="1"/>
          </p:cNvSpPr>
          <p:nvPr>
            <p:ph sz="half" idx="1"/>
          </p:nvPr>
        </p:nvSpPr>
        <p:spPr bwMode="auto">
          <a:xfrm>
            <a:off x="960120" y="4309348"/>
            <a:ext cx="6365383" cy="49810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indent="-228600" fontAlgn="base">
              <a:lnSpc>
                <a:spcPct val="90000"/>
              </a:lnSpc>
              <a:spcBef>
                <a:spcPct val="0"/>
              </a:spcBef>
              <a:spcAft>
                <a:spcPts val="600"/>
              </a:spcAft>
            </a:pPr>
            <a:r>
              <a:rPr lang="en-US" altLang="en-US" sz="3100"/>
              <a:t>-Pilot in 3 high-density postal codes</a:t>
            </a:r>
          </a:p>
          <a:p>
            <a:pPr lvl="0" indent="-228600" fontAlgn="base">
              <a:lnSpc>
                <a:spcPct val="90000"/>
              </a:lnSpc>
              <a:spcBef>
                <a:spcPct val="0"/>
              </a:spcBef>
              <a:spcAft>
                <a:spcPts val="600"/>
              </a:spcAft>
            </a:pPr>
            <a:r>
              <a:rPr lang="en-US" altLang="en-US" sz="3100"/>
              <a:t>-Estimated net new enrollments = 100 customers </a:t>
            </a:r>
          </a:p>
          <a:p>
            <a:pPr lvl="0" indent="-228600" fontAlgn="base">
              <a:lnSpc>
                <a:spcPct val="90000"/>
              </a:lnSpc>
              <a:spcBef>
                <a:spcPct val="0"/>
              </a:spcBef>
              <a:spcAft>
                <a:spcPts val="600"/>
              </a:spcAft>
            </a:pPr>
            <a:r>
              <a:rPr lang="en-US" altLang="en-US" sz="3100"/>
              <a:t>-Benefit = 100 × $8,000 (assumed CLV) = $800,000 </a:t>
            </a:r>
          </a:p>
          <a:p>
            <a:pPr lvl="0" indent="-228600" fontAlgn="base">
              <a:lnSpc>
                <a:spcPct val="90000"/>
              </a:lnSpc>
              <a:spcBef>
                <a:spcPct val="0"/>
              </a:spcBef>
              <a:spcAft>
                <a:spcPts val="600"/>
              </a:spcAft>
            </a:pPr>
            <a:r>
              <a:rPr lang="en-US" altLang="en-US" sz="3100"/>
              <a:t>-Cost </a:t>
            </a:r>
          </a:p>
          <a:p>
            <a:pPr lvl="1" indent="-228600" fontAlgn="base">
              <a:lnSpc>
                <a:spcPct val="90000"/>
              </a:lnSpc>
              <a:spcBef>
                <a:spcPct val="0"/>
              </a:spcBef>
              <a:spcAft>
                <a:spcPts val="600"/>
              </a:spcAft>
              <a:buFont typeface="Arial" panose="020B0604020202020204" pitchFamily="34" charset="0"/>
              <a:buChar char="•"/>
            </a:pPr>
            <a:r>
              <a:rPr lang="en-US" altLang="en-US" sz="3100"/>
              <a:t>Local events + targeted ads = $120,000 </a:t>
            </a:r>
          </a:p>
          <a:p>
            <a:pPr lvl="0" indent="-228600" fontAlgn="base">
              <a:lnSpc>
                <a:spcPct val="90000"/>
              </a:lnSpc>
              <a:spcBef>
                <a:spcPct val="0"/>
              </a:spcBef>
              <a:spcAft>
                <a:spcPts val="600"/>
              </a:spcAft>
            </a:pPr>
            <a:r>
              <a:rPr lang="en-US" altLang="en-US" sz="3100"/>
              <a:t>-Net benefit = $680,000 </a:t>
            </a:r>
          </a:p>
          <a:p>
            <a:pPr lvl="0" indent="-228600" fontAlgn="base">
              <a:lnSpc>
                <a:spcPct val="90000"/>
              </a:lnSpc>
              <a:spcBef>
                <a:spcPct val="0"/>
              </a:spcBef>
              <a:spcAft>
                <a:spcPts val="600"/>
              </a:spcAft>
            </a:pPr>
            <a:r>
              <a:rPr lang="en-US" altLang="en-US" sz="3100"/>
              <a:t>-ROI = (680,000 / 120,000) ≈ 567% </a:t>
            </a:r>
          </a:p>
          <a:p>
            <a:pPr marL="0" marR="0" lvl="0" indent="-228600" fontAlgn="base">
              <a:lnSpc>
                <a:spcPct val="90000"/>
              </a:lnSpc>
              <a:spcBef>
                <a:spcPct val="0"/>
              </a:spcBef>
              <a:spcAft>
                <a:spcPct val="0"/>
              </a:spcAft>
              <a:buClrTx/>
              <a:buSzTx/>
              <a:tabLst/>
            </a:pPr>
            <a:endParaRPr kumimoji="0" lang="en-US" altLang="en-US" sz="3100" b="0" i="0" u="none" strike="noStrike" cap="none" normalizeH="0" baseline="0">
              <a:ln>
                <a:noFill/>
              </a:ln>
              <a:effectLst/>
            </a:endParaRPr>
          </a:p>
        </p:txBody>
      </p:sp>
      <p:pic>
        <p:nvPicPr>
          <p:cNvPr id="7" name="Picture 6" descr="Person working on a table">
            <a:extLst>
              <a:ext uri="{FF2B5EF4-FFF2-40B4-BE49-F238E27FC236}">
                <a16:creationId xmlns:a16="http://schemas.microsoft.com/office/drawing/2014/main" id="{75BB7E60-3E95-DA33-CF88-9D79575C6DE7}"/>
              </a:ext>
            </a:extLst>
          </p:cNvPr>
          <p:cNvPicPr>
            <a:picLocks noChangeAspect="1"/>
          </p:cNvPicPr>
          <p:nvPr/>
        </p:nvPicPr>
        <p:blipFill>
          <a:blip r:embed="rId2">
            <a:extLst>
              <a:ext uri="{28A0092B-C50C-407E-A947-70E740481C1C}">
                <a14:useLocalDpi xmlns:a14="http://schemas.microsoft.com/office/drawing/2010/main" val="0"/>
              </a:ext>
            </a:extLst>
          </a:blip>
          <a:srcRect l="16524" r="16524"/>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6195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925A35-FDB4-EE79-6E23-02A31BF33B9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028D0-7D56-55DF-55DA-CF83E966A35F}"/>
              </a:ext>
            </a:extLst>
          </p:cNvPr>
          <p:cNvSpPr>
            <a:spLocks noGrp="1"/>
          </p:cNvSpPr>
          <p:nvPr>
            <p:ph type="title"/>
          </p:nvPr>
        </p:nvSpPr>
        <p:spPr>
          <a:xfrm>
            <a:off x="960120" y="488053"/>
            <a:ext cx="6552903" cy="2935262"/>
          </a:xfrm>
        </p:spPr>
        <p:txBody>
          <a:bodyPr vert="horz" lIns="91440" tIns="45720" rIns="91440" bIns="45720" rtlCol="0" anchor="b">
            <a:normAutofit/>
          </a:bodyPr>
          <a:lstStyle/>
          <a:p>
            <a:pPr algn="l">
              <a:lnSpc>
                <a:spcPct val="90000"/>
              </a:lnSpc>
            </a:pPr>
            <a:r>
              <a:rPr lang="en-US" sz="8100"/>
              <a:t>5. Enrollment Optimization</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1E58068F-2969-F2B2-9DF3-D4BA91E98F00}"/>
              </a:ext>
            </a:extLst>
          </p:cNvPr>
          <p:cNvSpPr>
            <a:spLocks noGrp="1" noChangeArrowheads="1"/>
          </p:cNvSpPr>
          <p:nvPr>
            <p:ph sz="half" idx="1"/>
          </p:nvPr>
        </p:nvSpPr>
        <p:spPr bwMode="auto">
          <a:xfrm>
            <a:off x="960120" y="4309348"/>
            <a:ext cx="6365383" cy="49810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tabLst/>
            </a:pPr>
            <a:r>
              <a:rPr lang="en-US" altLang="en-US"/>
              <a:t>-Off-peak uplift = 10% on 15,766 standard enrollments = 1,577 new members </a:t>
            </a:r>
          </a:p>
          <a:p>
            <a:pPr marL="0" marR="0" lvl="0" indent="-228600" fontAlgn="base">
              <a:lnSpc>
                <a:spcPct val="90000"/>
              </a:lnSpc>
              <a:spcBef>
                <a:spcPct val="0"/>
              </a:spcBef>
              <a:spcAft>
                <a:spcPts val="600"/>
              </a:spcAft>
              <a:buClrTx/>
              <a:buSzTx/>
              <a:tabLst/>
            </a:pPr>
            <a:r>
              <a:rPr lang="en-US" altLang="en-US"/>
              <a:t>-Benefit = 1,577 × $7,989 ≈ $12,600,000 </a:t>
            </a:r>
          </a:p>
          <a:p>
            <a:pPr marL="0" marR="0" lvl="0" indent="-228600" fontAlgn="base">
              <a:lnSpc>
                <a:spcPct val="90000"/>
              </a:lnSpc>
              <a:spcBef>
                <a:spcPct val="0"/>
              </a:spcBef>
              <a:spcAft>
                <a:spcPts val="600"/>
              </a:spcAft>
              <a:buClrTx/>
              <a:buSzTx/>
              <a:tabLst/>
            </a:pPr>
            <a:r>
              <a:rPr lang="en-US" altLang="en-US"/>
              <a:t>-Cost </a:t>
            </a:r>
          </a:p>
          <a:p>
            <a:pPr marL="457200" marR="0" lvl="1" indent="-228600" fontAlgn="base">
              <a:lnSpc>
                <a:spcPct val="90000"/>
              </a:lnSpc>
              <a:spcBef>
                <a:spcPct val="0"/>
              </a:spcBef>
              <a:spcAft>
                <a:spcPts val="600"/>
              </a:spcAft>
              <a:buClrTx/>
              <a:buSzTx/>
              <a:buFont typeface="Arial" panose="020B0604020202020204" pitchFamily="34" charset="0"/>
              <a:buChar char="•"/>
              <a:tabLst/>
            </a:pPr>
            <a:r>
              <a:rPr lang="en-US" altLang="en-US" sz="2800"/>
              <a:t>Incentives, referral program, marketing = $300,000 </a:t>
            </a:r>
          </a:p>
          <a:p>
            <a:pPr marL="0" marR="0" lvl="0" indent="-228600" fontAlgn="base">
              <a:lnSpc>
                <a:spcPct val="90000"/>
              </a:lnSpc>
              <a:spcBef>
                <a:spcPct val="0"/>
              </a:spcBef>
              <a:spcAft>
                <a:spcPts val="600"/>
              </a:spcAft>
              <a:buClrTx/>
              <a:buSzTx/>
              <a:tabLst/>
            </a:pPr>
            <a:r>
              <a:rPr lang="en-US" altLang="en-US"/>
              <a:t>-Net benefit = $12,300,000 </a:t>
            </a:r>
          </a:p>
          <a:p>
            <a:pPr marL="0" marR="0" lvl="0" indent="-228600" fontAlgn="base">
              <a:lnSpc>
                <a:spcPct val="90000"/>
              </a:lnSpc>
              <a:spcBef>
                <a:spcPct val="0"/>
              </a:spcBef>
              <a:spcAft>
                <a:spcPts val="600"/>
              </a:spcAft>
              <a:buClrTx/>
              <a:buSzTx/>
              <a:tabLst/>
            </a:pPr>
            <a:r>
              <a:rPr lang="en-US" altLang="en-US"/>
              <a:t>-ROI = (12,300,000 / 300,000) = 4,100% </a:t>
            </a:r>
          </a:p>
          <a:p>
            <a:pPr marL="0" marR="0" lvl="0" indent="-228600" fontAlgn="base">
              <a:lnSpc>
                <a:spcPct val="90000"/>
              </a:lnSpc>
              <a:spcBef>
                <a:spcPct val="0"/>
              </a:spcBef>
              <a:spcAft>
                <a:spcPct val="0"/>
              </a:spcAft>
              <a:buClrTx/>
              <a:buSzTx/>
              <a:tabLst/>
            </a:pPr>
            <a:endParaRPr kumimoji="0" lang="en-US" altLang="en-US" b="0" i="0" u="none" strike="noStrike" cap="none" normalizeH="0" baseline="0">
              <a:ln>
                <a:noFill/>
              </a:ln>
              <a:effectLst/>
            </a:endParaRPr>
          </a:p>
        </p:txBody>
      </p:sp>
      <p:pic>
        <p:nvPicPr>
          <p:cNvPr id="7" name="Picture 6" descr="Big and small arrows">
            <a:extLst>
              <a:ext uri="{FF2B5EF4-FFF2-40B4-BE49-F238E27FC236}">
                <a16:creationId xmlns:a16="http://schemas.microsoft.com/office/drawing/2014/main" id="{54274868-D10D-6886-9A48-3FD427DBAF54}"/>
              </a:ext>
            </a:extLst>
          </p:cNvPr>
          <p:cNvPicPr>
            <a:picLocks noChangeAspect="1"/>
          </p:cNvPicPr>
          <p:nvPr/>
        </p:nvPicPr>
        <p:blipFill>
          <a:blip r:embed="rId2" cstate="print">
            <a:extLst>
              <a:ext uri="{28A0092B-C50C-407E-A947-70E740481C1C}">
                <a14:useLocalDpi xmlns:a14="http://schemas.microsoft.com/office/drawing/2010/main" val="0"/>
              </a:ext>
            </a:extLst>
          </a:blip>
          <a:srcRect r="33048"/>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29949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BCFE1-13D2-6737-60E6-BAAF74894812}"/>
              </a:ext>
            </a:extLst>
          </p:cNvPr>
          <p:cNvSpPr>
            <a:spLocks noGrp="1"/>
          </p:cNvSpPr>
          <p:nvPr>
            <p:ph type="title"/>
          </p:nvPr>
        </p:nvSpPr>
        <p:spPr>
          <a:xfrm>
            <a:off x="960120" y="488053"/>
            <a:ext cx="6552903" cy="2935262"/>
          </a:xfrm>
        </p:spPr>
        <p:txBody>
          <a:bodyPr vert="horz" lIns="91440" tIns="45720" rIns="91440" bIns="45720" rtlCol="0" anchor="b">
            <a:normAutofit/>
          </a:bodyPr>
          <a:lstStyle/>
          <a:p>
            <a:pPr algn="l">
              <a:lnSpc>
                <a:spcPct val="90000"/>
              </a:lnSpc>
            </a:pPr>
            <a:r>
              <a:rPr lang="en-US" sz="8100"/>
              <a:t>Consolidated Summary</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44B1C8-5658-5F93-21E8-CF6D18FE40EF}"/>
              </a:ext>
            </a:extLst>
          </p:cNvPr>
          <p:cNvSpPr>
            <a:spLocks noGrp="1"/>
          </p:cNvSpPr>
          <p:nvPr>
            <p:ph sz="half" idx="1"/>
          </p:nvPr>
        </p:nvSpPr>
        <p:spPr>
          <a:xfrm>
            <a:off x="960120" y="4309348"/>
            <a:ext cx="6365383" cy="4981002"/>
          </a:xfrm>
        </p:spPr>
        <p:txBody>
          <a:bodyPr vert="horz" lIns="91440" tIns="45720" rIns="91440" bIns="45720" rtlCol="0">
            <a:normAutofit/>
          </a:bodyPr>
          <a:lstStyle/>
          <a:p>
            <a:pPr marL="0" indent="-228600">
              <a:lnSpc>
                <a:spcPct val="90000"/>
              </a:lnSpc>
            </a:pPr>
            <a:r>
              <a:rPr lang="en-US" sz="3300" b="1"/>
              <a:t>-Total Impact</a:t>
            </a:r>
            <a:endParaRPr lang="en-US" sz="3300"/>
          </a:p>
          <a:p>
            <a:pPr indent="-228600">
              <a:lnSpc>
                <a:spcPct val="90000"/>
              </a:lnSpc>
            </a:pPr>
            <a:r>
              <a:rPr lang="en-US" sz="3300"/>
              <a:t>Combined Benefit: </a:t>
            </a:r>
            <a:r>
              <a:rPr lang="en-US" sz="3300" b="1"/>
              <a:t>$17.63 million</a:t>
            </a:r>
            <a:endParaRPr lang="en-US" sz="3300"/>
          </a:p>
          <a:p>
            <a:pPr indent="-228600">
              <a:lnSpc>
                <a:spcPct val="90000"/>
              </a:lnSpc>
            </a:pPr>
            <a:r>
              <a:rPr lang="en-US" sz="3300"/>
              <a:t>Total Cost: </a:t>
            </a:r>
            <a:r>
              <a:rPr lang="en-US" sz="3300" b="1"/>
              <a:t>$715,000</a:t>
            </a:r>
            <a:endParaRPr lang="en-US" sz="3300"/>
          </a:p>
          <a:p>
            <a:pPr indent="-228600">
              <a:lnSpc>
                <a:spcPct val="90000"/>
              </a:lnSpc>
            </a:pPr>
            <a:r>
              <a:rPr lang="en-US" sz="3300"/>
              <a:t>Net Gain: </a:t>
            </a:r>
            <a:r>
              <a:rPr lang="en-US" sz="3300" b="1"/>
              <a:t>$16.91 million</a:t>
            </a:r>
            <a:endParaRPr lang="en-US" sz="3300"/>
          </a:p>
          <a:p>
            <a:pPr indent="-228600">
              <a:lnSpc>
                <a:spcPct val="90000"/>
              </a:lnSpc>
            </a:pPr>
            <a:r>
              <a:rPr lang="en-US" sz="3300"/>
              <a:t>Overall ROI: </a:t>
            </a:r>
            <a:r>
              <a:rPr lang="en-US" sz="3300" b="1"/>
              <a:t>2,365%</a:t>
            </a:r>
            <a:endParaRPr lang="en-US" sz="3300"/>
          </a:p>
          <a:p>
            <a:pPr marL="114300" indent="-228600">
              <a:lnSpc>
                <a:spcPct val="90000"/>
              </a:lnSpc>
            </a:pPr>
            <a:endParaRPr lang="en-US" sz="3300"/>
          </a:p>
        </p:txBody>
      </p:sp>
      <p:pic>
        <p:nvPicPr>
          <p:cNvPr id="7" name="Graphic 6" descr="Light Tunnel Speed">
            <a:extLst>
              <a:ext uri="{FF2B5EF4-FFF2-40B4-BE49-F238E27FC236}">
                <a16:creationId xmlns:a16="http://schemas.microsoft.com/office/drawing/2014/main" id="{7EB6519D-52C9-4A30-9454-287F4BF886A7}"/>
              </a:ext>
            </a:extLst>
          </p:cNvPr>
          <p:cNvPicPr>
            <a:picLocks noChangeAspect="1"/>
          </p:cNvPicPr>
          <p:nvPr/>
        </p:nvPicPr>
        <p:blipFill>
          <a:blip r:embed="rId2">
            <a:extLst>
              <a:ext uri="{28A0092B-C50C-407E-A947-70E740481C1C}">
                <a14:useLocalDpi xmlns:a14="http://schemas.microsoft.com/office/drawing/2010/main" val="0"/>
              </a:ext>
            </a:extLst>
          </a:blip>
          <a:srcRect l="16951" r="16097"/>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71050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C5A40-DAEA-314F-7C36-7A8C4C76EAE4}"/>
              </a:ext>
            </a:extLst>
          </p:cNvPr>
          <p:cNvSpPr>
            <a:spLocks noGrp="1"/>
          </p:cNvSpPr>
          <p:nvPr>
            <p:ph type="title"/>
          </p:nvPr>
        </p:nvSpPr>
        <p:spPr>
          <a:xfrm>
            <a:off x="946404" y="960120"/>
            <a:ext cx="7228332" cy="2221992"/>
          </a:xfrm>
        </p:spPr>
        <p:txBody>
          <a:bodyPr vert="horz" lIns="91440" tIns="45720" rIns="91440" bIns="45720" rtlCol="0" anchor="b">
            <a:normAutofit/>
          </a:bodyPr>
          <a:lstStyle/>
          <a:p>
            <a:pPr algn="l">
              <a:lnSpc>
                <a:spcPct val="90000"/>
              </a:lnSpc>
            </a:pPr>
            <a:r>
              <a:rPr lang="en-US" sz="7500" b="1" kern="1200">
                <a:solidFill>
                  <a:schemeClr val="tx1"/>
                </a:solidFill>
                <a:latin typeface="+mj-lt"/>
                <a:ea typeface="+mj-ea"/>
                <a:cs typeface="+mj-cs"/>
              </a:rPr>
              <a:t>Questions &amp; Next Steps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A7E630D-4A6F-551C-EBAF-A3DB63E9BA99}"/>
              </a:ext>
            </a:extLst>
          </p:cNvPr>
          <p:cNvSpPr>
            <a:spLocks noGrp="1"/>
          </p:cNvSpPr>
          <p:nvPr>
            <p:ph sz="half" idx="2"/>
          </p:nvPr>
        </p:nvSpPr>
        <p:spPr>
          <a:xfrm>
            <a:off x="946404" y="3991356"/>
            <a:ext cx="7228332" cy="5321808"/>
          </a:xfrm>
        </p:spPr>
        <p:txBody>
          <a:bodyPr vert="horz" lIns="91440" tIns="45720" rIns="91440" bIns="45720" rtlCol="0" anchor="t">
            <a:normAutofit/>
          </a:bodyPr>
          <a:lstStyle/>
          <a:p>
            <a:pPr marL="114300" indent="-228600">
              <a:lnSpc>
                <a:spcPct val="90000"/>
              </a:lnSpc>
            </a:pPr>
            <a:r>
              <a:rPr lang="en-US" dirty="0"/>
              <a:t>Thank you—happy to take your questions.</a:t>
            </a:r>
          </a:p>
          <a:p>
            <a:pPr marL="114300" indent="-228600">
              <a:lnSpc>
                <a:spcPct val="90000"/>
              </a:lnSpc>
            </a:pPr>
            <a:r>
              <a:rPr lang="en-US" dirty="0"/>
              <a:t>-Key contacts for follow-up: </a:t>
            </a:r>
            <a:br>
              <a:rPr lang="en-US" dirty="0"/>
            </a:br>
            <a:r>
              <a:rPr lang="en-US" dirty="0"/>
              <a:t>Are</a:t>
            </a:r>
          </a:p>
          <a:p>
            <a:pPr marL="114300" indent="-228600">
              <a:lnSpc>
                <a:spcPct val="90000"/>
              </a:lnSpc>
            </a:pPr>
            <a:r>
              <a:rPr lang="en-US" dirty="0"/>
              <a:t> Ahmed Mohamed El-</a:t>
            </a:r>
            <a:r>
              <a:rPr lang="en-US" dirty="0" err="1"/>
              <a:t>saeed</a:t>
            </a:r>
            <a:r>
              <a:rPr lang="en-US" dirty="0"/>
              <a:t>              </a:t>
            </a:r>
            <a:r>
              <a:rPr lang="en-US" dirty="0">
                <a:hlinkClick r:id="rId3"/>
              </a:rPr>
              <a:t>ahmedmohamedelsaeed217@gmail.com</a:t>
            </a:r>
            <a:endParaRPr lang="en-US" dirty="0"/>
          </a:p>
          <a:p>
            <a:pPr marL="114300" indent="-228600">
              <a:lnSpc>
                <a:spcPct val="90000"/>
              </a:lnSpc>
            </a:pPr>
            <a:r>
              <a:rPr lang="en-US" dirty="0"/>
              <a:t> Mohamed Hossam</a:t>
            </a:r>
          </a:p>
          <a:p>
            <a:pPr marL="0" indent="-228600">
              <a:lnSpc>
                <a:spcPct val="90000"/>
              </a:lnSpc>
            </a:pPr>
            <a:r>
              <a:rPr lang="en-US" dirty="0">
                <a:hlinkClick r:id="rId4"/>
              </a:rPr>
              <a:t>mohamed.hossam.mh01@gmail.com</a:t>
            </a:r>
            <a:endParaRPr lang="en-US" dirty="0"/>
          </a:p>
          <a:p>
            <a:pPr indent="-228600">
              <a:lnSpc>
                <a:spcPct val="90000"/>
              </a:lnSpc>
            </a:pPr>
            <a:r>
              <a:rPr lang="en-US" dirty="0"/>
              <a:t>Youssef Ali</a:t>
            </a:r>
          </a:p>
          <a:p>
            <a:pPr marL="0" indent="-228600">
              <a:lnSpc>
                <a:spcPct val="90000"/>
              </a:lnSpc>
            </a:pPr>
            <a:r>
              <a:rPr lang="en-US" dirty="0">
                <a:hlinkClick r:id="rId5"/>
              </a:rPr>
              <a:t>Ya743231@gmail.com</a:t>
            </a:r>
            <a:endParaRPr lang="en-US" dirty="0"/>
          </a:p>
          <a:p>
            <a:pPr marL="114300" indent="-228600">
              <a:lnSpc>
                <a:spcPct val="90000"/>
              </a:lnSpc>
            </a:pPr>
            <a:r>
              <a:rPr lang="en-US" dirty="0"/>
              <a:t> Youssef Mohamed</a:t>
            </a:r>
          </a:p>
          <a:p>
            <a:pPr marL="0" indent="-228600">
              <a:lnSpc>
                <a:spcPct val="90000"/>
              </a:lnSpc>
            </a:pPr>
            <a:r>
              <a:rPr lang="en-US" dirty="0">
                <a:hlinkClick r:id="rId6"/>
              </a:rPr>
              <a:t>youssefazoz2017@gmail.com</a:t>
            </a:r>
            <a:endParaRPr lang="en-US" dirty="0"/>
          </a:p>
          <a:p>
            <a:pPr marL="0" indent="-228600">
              <a:lnSpc>
                <a:spcPct val="90000"/>
              </a:lnSpc>
            </a:pPr>
            <a:endParaRPr lang="en-US" dirty="0"/>
          </a:p>
        </p:txBody>
      </p:sp>
      <p:pic>
        <p:nvPicPr>
          <p:cNvPr id="5" name="Content Placeholder 4" descr="Chat Button">
            <a:extLst>
              <a:ext uri="{FF2B5EF4-FFF2-40B4-BE49-F238E27FC236}">
                <a16:creationId xmlns:a16="http://schemas.microsoft.com/office/drawing/2014/main" id="{ECF3E591-3908-40F3-88FD-CC14EA71EE75}"/>
              </a:ext>
            </a:extLst>
          </p:cNvPr>
          <p:cNvPicPr>
            <a:picLocks noGrp="1" noChangeAspect="1"/>
          </p:cNvPicPr>
          <p:nvPr>
            <p:ph sz="half" idx="1"/>
          </p:nvPr>
        </p:nvPicPr>
        <p:blipFill>
          <a:blip r:embed="rId7"/>
          <a:stretch>
            <a:fillRect/>
          </a:stretch>
        </p:blipFill>
        <p:spPr>
          <a:xfrm>
            <a:off x="9148572" y="1305163"/>
            <a:ext cx="8188452" cy="7676673"/>
          </a:xfrm>
          <a:prstGeom prst="rect">
            <a:avLst/>
          </a:prstGeom>
        </p:spPr>
      </p:pic>
    </p:spTree>
    <p:extLst>
      <p:ext uri="{BB962C8B-B14F-4D97-AF65-F5344CB8AC3E}">
        <p14:creationId xmlns:p14="http://schemas.microsoft.com/office/powerpoint/2010/main" val="83487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2C0D4-6A97-C4D9-7A73-23933915B41B}"/>
              </a:ext>
            </a:extLst>
          </p:cNvPr>
          <p:cNvSpPr>
            <a:spLocks noGrp="1"/>
          </p:cNvSpPr>
          <p:nvPr>
            <p:ph type="title"/>
          </p:nvPr>
        </p:nvSpPr>
        <p:spPr>
          <a:xfrm>
            <a:off x="960120" y="488053"/>
            <a:ext cx="6552903" cy="2935262"/>
          </a:xfrm>
        </p:spPr>
        <p:txBody>
          <a:bodyPr vert="horz" lIns="91440" tIns="45720" rIns="91440" bIns="45720" rtlCol="0" anchor="b">
            <a:normAutofit/>
          </a:bodyPr>
          <a:lstStyle/>
          <a:p>
            <a:pPr algn="l">
              <a:lnSpc>
                <a:spcPct val="90000"/>
              </a:lnSpc>
            </a:pPr>
            <a:r>
              <a:rPr lang="en-US" sz="7500" b="1"/>
              <a:t>Objectives – Loyalty Insights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028CE02-7462-84AD-F2EA-2FF0691EBE4B}"/>
              </a:ext>
            </a:extLst>
          </p:cNvPr>
          <p:cNvSpPr>
            <a:spLocks noGrp="1"/>
          </p:cNvSpPr>
          <p:nvPr>
            <p:ph sz="half" idx="2"/>
          </p:nvPr>
        </p:nvSpPr>
        <p:spPr>
          <a:xfrm>
            <a:off x="960120" y="4309348"/>
            <a:ext cx="6365383" cy="4981002"/>
          </a:xfrm>
        </p:spPr>
        <p:txBody>
          <a:bodyPr vert="horz" lIns="91440" tIns="45720" rIns="91440" bIns="45720" rtlCol="0">
            <a:normAutofit/>
          </a:bodyPr>
          <a:lstStyle/>
          <a:p>
            <a:pPr indent="-228600">
              <a:lnSpc>
                <a:spcPct val="90000"/>
              </a:lnSpc>
            </a:pPr>
            <a:r>
              <a:rPr lang="en-US" sz="3100"/>
              <a:t>Understand how members contribute to revenue and flight utilization.</a:t>
            </a:r>
          </a:p>
          <a:p>
            <a:pPr indent="-228600">
              <a:lnSpc>
                <a:spcPct val="90000"/>
              </a:lnSpc>
            </a:pPr>
            <a:r>
              <a:rPr lang="en-US" sz="3100"/>
              <a:t>Identify which loyalty tiers and redemption types perform the best.</a:t>
            </a:r>
          </a:p>
          <a:p>
            <a:pPr indent="-228600">
              <a:lnSpc>
                <a:spcPct val="90000"/>
              </a:lnSpc>
            </a:pPr>
            <a:r>
              <a:rPr lang="en-US" sz="3100"/>
              <a:t>Detect churn risks caused by inactivity and downgrade trends.</a:t>
            </a:r>
          </a:p>
          <a:p>
            <a:pPr indent="-228600">
              <a:lnSpc>
                <a:spcPct val="90000"/>
              </a:lnSpc>
            </a:pPr>
            <a:r>
              <a:rPr lang="en-US" sz="3100"/>
              <a:t>Recommend strategies to enhance loyalty engagement and ROI.</a:t>
            </a:r>
          </a:p>
        </p:txBody>
      </p:sp>
      <p:pic>
        <p:nvPicPr>
          <p:cNvPr id="5" name="Content Placeholder 4" descr="Alexandra Suspension Bridge at Cataract Gorge, Launceston">
            <a:extLst>
              <a:ext uri="{FF2B5EF4-FFF2-40B4-BE49-F238E27FC236}">
                <a16:creationId xmlns:a16="http://schemas.microsoft.com/office/drawing/2014/main" id="{615257BA-B3C4-4514-B0BA-565D8050D448}"/>
              </a:ext>
            </a:extLst>
          </p:cNvPr>
          <p:cNvPicPr>
            <a:picLocks noGrp="1" noChangeAspect="1"/>
          </p:cNvPicPr>
          <p:nvPr>
            <p:ph sz="half" idx="1"/>
          </p:nvPr>
        </p:nvPicPr>
        <p:blipFill>
          <a:blip r:embed="rId3"/>
          <a:srcRect t="404" b="24823"/>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5676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2200108" y="1554421"/>
            <a:ext cx="4693810" cy="2746189"/>
            <a:chOff x="0" y="0"/>
            <a:chExt cx="1923367" cy="1125296"/>
          </a:xfrm>
        </p:grpSpPr>
        <p:sp>
          <p:nvSpPr>
            <p:cNvPr id="4" name="Freeform 4"/>
            <p:cNvSpPr/>
            <p:nvPr/>
          </p:nvSpPr>
          <p:spPr>
            <a:xfrm>
              <a:off x="0" y="0"/>
              <a:ext cx="1923367" cy="1125297"/>
            </a:xfrm>
            <a:custGeom>
              <a:avLst/>
              <a:gdLst/>
              <a:ahLst/>
              <a:cxnLst/>
              <a:rect l="l" t="t" r="r" b="b"/>
              <a:pathLst>
                <a:path w="1923367" h="1125297">
                  <a:moveTo>
                    <a:pt x="1798906" y="1125296"/>
                  </a:moveTo>
                  <a:lnTo>
                    <a:pt x="124460" y="1125296"/>
                  </a:lnTo>
                  <a:cubicBezTo>
                    <a:pt x="55880" y="1125296"/>
                    <a:pt x="0" y="1069417"/>
                    <a:pt x="0" y="1000836"/>
                  </a:cubicBezTo>
                  <a:lnTo>
                    <a:pt x="0" y="124460"/>
                  </a:lnTo>
                  <a:cubicBezTo>
                    <a:pt x="0" y="55880"/>
                    <a:pt x="55880" y="0"/>
                    <a:pt x="124460" y="0"/>
                  </a:cubicBezTo>
                  <a:lnTo>
                    <a:pt x="1798907" y="0"/>
                  </a:lnTo>
                  <a:cubicBezTo>
                    <a:pt x="1867487" y="0"/>
                    <a:pt x="1923367" y="55880"/>
                    <a:pt x="1923367" y="124460"/>
                  </a:cubicBezTo>
                  <a:lnTo>
                    <a:pt x="1923367" y="1000837"/>
                  </a:lnTo>
                  <a:cubicBezTo>
                    <a:pt x="1923367" y="1069417"/>
                    <a:pt x="1867487" y="1125297"/>
                    <a:pt x="1798907" y="1125297"/>
                  </a:cubicBezTo>
                  <a:close/>
                </a:path>
              </a:pathLst>
            </a:custGeom>
            <a:solidFill>
              <a:srgbClr val="75C7FB"/>
            </a:solidFill>
          </p:spPr>
          <p:txBody>
            <a:bodyPr/>
            <a:lstStyle/>
            <a:p>
              <a:endParaRPr lang="en-US"/>
            </a:p>
          </p:txBody>
        </p:sp>
      </p:grpSp>
      <p:sp>
        <p:nvSpPr>
          <p:cNvPr id="5" name="Freeform 5"/>
          <p:cNvSpPr/>
          <p:nvPr/>
        </p:nvSpPr>
        <p:spPr>
          <a:xfrm>
            <a:off x="12119990" y="-202342"/>
            <a:ext cx="1978908" cy="1840384"/>
          </a:xfrm>
          <a:custGeom>
            <a:avLst/>
            <a:gdLst/>
            <a:ahLst/>
            <a:cxnLst/>
            <a:rect l="l" t="t" r="r" b="b"/>
            <a:pathLst>
              <a:path w="1978908" h="1840384">
                <a:moveTo>
                  <a:pt x="0" y="0"/>
                </a:moveTo>
                <a:lnTo>
                  <a:pt x="1978907" y="0"/>
                </a:lnTo>
                <a:lnTo>
                  <a:pt x="1978907" y="1840384"/>
                </a:lnTo>
                <a:lnTo>
                  <a:pt x="0" y="1840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6309092" y="2927515"/>
            <a:ext cx="1978908" cy="1840384"/>
          </a:xfrm>
          <a:custGeom>
            <a:avLst/>
            <a:gdLst/>
            <a:ahLst/>
            <a:cxnLst/>
            <a:rect l="l" t="t" r="r" b="b"/>
            <a:pathLst>
              <a:path w="1978908" h="1840384">
                <a:moveTo>
                  <a:pt x="0" y="0"/>
                </a:moveTo>
                <a:lnTo>
                  <a:pt x="1978908" y="0"/>
                </a:lnTo>
                <a:lnTo>
                  <a:pt x="1978908" y="1840384"/>
                </a:lnTo>
                <a:lnTo>
                  <a:pt x="0" y="1840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574492" y="3174529"/>
            <a:ext cx="218527" cy="218527"/>
          </a:xfrm>
          <a:custGeom>
            <a:avLst/>
            <a:gdLst/>
            <a:ahLst/>
            <a:cxnLst/>
            <a:rect l="l" t="t" r="r" b="b"/>
            <a:pathLst>
              <a:path w="218527" h="218527">
                <a:moveTo>
                  <a:pt x="0" y="0"/>
                </a:moveTo>
                <a:lnTo>
                  <a:pt x="218527" y="0"/>
                </a:lnTo>
                <a:lnTo>
                  <a:pt x="218527" y="218528"/>
                </a:lnTo>
                <a:lnTo>
                  <a:pt x="0" y="218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715327" y="2995917"/>
            <a:ext cx="115934" cy="115934"/>
          </a:xfrm>
          <a:custGeom>
            <a:avLst/>
            <a:gdLst/>
            <a:ahLst/>
            <a:cxnLst/>
            <a:rect l="l" t="t" r="r" b="b"/>
            <a:pathLst>
              <a:path w="115934" h="115934">
                <a:moveTo>
                  <a:pt x="0" y="0"/>
                </a:moveTo>
                <a:lnTo>
                  <a:pt x="115934" y="0"/>
                </a:lnTo>
                <a:lnTo>
                  <a:pt x="115934" y="115934"/>
                </a:lnTo>
                <a:lnTo>
                  <a:pt x="0" y="115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8700" y="1104900"/>
            <a:ext cx="9034445" cy="1017944"/>
          </a:xfrm>
          <a:prstGeom prst="rect">
            <a:avLst/>
          </a:prstGeom>
        </p:spPr>
        <p:txBody>
          <a:bodyPr lIns="0" tIns="0" rIns="0" bIns="0" rtlCol="0" anchor="t">
            <a:spAutoFit/>
          </a:bodyPr>
          <a:lstStyle/>
          <a:p>
            <a:pPr algn="l">
              <a:lnSpc>
                <a:spcPts val="7920"/>
              </a:lnSpc>
            </a:pPr>
            <a:r>
              <a:rPr lang="en" sz="7200" spc="-72">
                <a:solidFill>
                  <a:srgbClr val="0048CD"/>
                </a:solidFill>
                <a:latin typeface="Muli Bold"/>
                <a:ea typeface="Muli Bold"/>
                <a:cs typeface="Muli Bold"/>
                <a:sym typeface="Muli Bold"/>
              </a:rPr>
              <a:t>Agenda</a:t>
            </a:r>
          </a:p>
        </p:txBody>
      </p:sp>
      <p:sp>
        <p:nvSpPr>
          <p:cNvPr id="12" name="Freeform 12"/>
          <p:cNvSpPr/>
          <p:nvPr/>
        </p:nvSpPr>
        <p:spPr>
          <a:xfrm>
            <a:off x="11990789" y="1114426"/>
            <a:ext cx="5268511" cy="4557262"/>
          </a:xfrm>
          <a:custGeom>
            <a:avLst/>
            <a:gdLst/>
            <a:ahLst/>
            <a:cxnLst/>
            <a:rect l="l" t="t" r="r" b="b"/>
            <a:pathLst>
              <a:path w="5268511" h="4557262">
                <a:moveTo>
                  <a:pt x="0" y="0"/>
                </a:moveTo>
                <a:lnTo>
                  <a:pt x="5268511" y="0"/>
                </a:lnTo>
                <a:lnTo>
                  <a:pt x="5268511" y="4557261"/>
                </a:lnTo>
                <a:lnTo>
                  <a:pt x="0" y="4557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6">
            <a:extLst>
              <a:ext uri="{FF2B5EF4-FFF2-40B4-BE49-F238E27FC236}">
                <a16:creationId xmlns:a16="http://schemas.microsoft.com/office/drawing/2014/main" id="{2FA6DF0C-64E7-4A64-B8C8-B89E60997441}"/>
              </a:ext>
            </a:extLst>
          </p:cNvPr>
          <p:cNvSpPr txBox="1"/>
          <p:nvPr/>
        </p:nvSpPr>
        <p:spPr>
          <a:xfrm>
            <a:off x="998858" y="2927515"/>
            <a:ext cx="10596707" cy="8688982"/>
          </a:xfrm>
          <a:prstGeom prst="rect">
            <a:avLst/>
          </a:prstGeom>
          <a:noFill/>
        </p:spPr>
        <p:txBody>
          <a:bodyPr wrap="square" rtlCol="0">
            <a:spAutoFit/>
          </a:bodyPr>
          <a:lstStyle/>
          <a:p>
            <a:pPr marL="571500" indent="-571500">
              <a:lnSpc>
                <a:spcPct val="150000"/>
              </a:lnSpc>
              <a:buFont typeface="Wingdings" panose="05000000000000000000" pitchFamily="2" charset="2"/>
              <a:buChar char="§"/>
            </a:pPr>
            <a:r>
              <a:rPr lang="en" sz="5400"/>
              <a:t>Storing Data</a:t>
            </a:r>
          </a:p>
          <a:p>
            <a:pPr marL="571500" indent="-571500">
              <a:lnSpc>
                <a:spcPct val="150000"/>
              </a:lnSpc>
              <a:buFont typeface="Wingdings" panose="05000000000000000000" pitchFamily="2" charset="2"/>
              <a:buChar char="§"/>
            </a:pPr>
            <a:r>
              <a:rPr lang="en" sz="5400"/>
              <a:t>Exploring</a:t>
            </a:r>
          </a:p>
          <a:p>
            <a:pPr marL="571500" indent="-571500">
              <a:lnSpc>
                <a:spcPct val="150000"/>
              </a:lnSpc>
              <a:buFont typeface="Wingdings" panose="05000000000000000000" pitchFamily="2" charset="2"/>
              <a:buChar char="§"/>
            </a:pPr>
            <a:r>
              <a:rPr lang="en" sz="5400"/>
              <a:t>Transformation &amp; Cleaning</a:t>
            </a:r>
          </a:p>
          <a:p>
            <a:pPr marL="571500" indent="-571500">
              <a:lnSpc>
                <a:spcPct val="150000"/>
              </a:lnSpc>
              <a:buFont typeface="Wingdings" panose="05000000000000000000" pitchFamily="2" charset="2"/>
              <a:buChar char="§"/>
            </a:pPr>
            <a:r>
              <a:rPr lang="en" sz="5400"/>
              <a:t>Data Modeling</a:t>
            </a:r>
          </a:p>
          <a:p>
            <a:pPr marL="571500" indent="-571500">
              <a:lnSpc>
                <a:spcPct val="150000"/>
              </a:lnSpc>
              <a:buFont typeface="Wingdings" panose="05000000000000000000" pitchFamily="2" charset="2"/>
              <a:buChar char="§"/>
            </a:pPr>
            <a:r>
              <a:rPr lang="en" sz="5400"/>
              <a:t>Data Analysis</a:t>
            </a:r>
          </a:p>
          <a:p>
            <a:pPr marL="571500" indent="-571500">
              <a:lnSpc>
                <a:spcPct val="150000"/>
              </a:lnSpc>
              <a:buFont typeface="Wingdings" panose="05000000000000000000" pitchFamily="2" charset="2"/>
              <a:buChar char="§"/>
            </a:pPr>
            <a:endParaRPr lang="en-US" sz="5400"/>
          </a:p>
          <a:p>
            <a:pPr marL="571500" indent="-571500">
              <a:lnSpc>
                <a:spcPct val="150000"/>
              </a:lnSpc>
              <a:buFont typeface="Wingdings" panose="05000000000000000000" pitchFamily="2" charset="2"/>
              <a:buChar char="§"/>
            </a:pPr>
            <a:endParaRPr lang="en-US" sz="5400"/>
          </a:p>
        </p:txBody>
      </p:sp>
      <p:sp>
        <p:nvSpPr>
          <p:cNvPr id="2" name="Rectangle 1">
            <a:extLst>
              <a:ext uri="{FF2B5EF4-FFF2-40B4-BE49-F238E27FC236}">
                <a16:creationId xmlns:a16="http://schemas.microsoft.com/office/drawing/2014/main" id="{7DB1E02C-970F-EC2C-4582-8F0FEA776F0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 altLang="en-US" sz="1800" b="0" i="0" u="none" strike="noStrike" cap="none" normalizeH="0" baseline="0">
                <a:ln>
                  <a:noFill/>
                </a:ln>
                <a:solidFill>
                  <a:schemeClr val="tx1"/>
                </a:solidFill>
                <a:effectLst/>
                <a:latin typeface="Arial" panose="020B0604020202020204" pitchFamily="34" charset="0"/>
              </a:rPr>
              <a:t>Agenda</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281</TotalTime>
  <Words>2083</Words>
  <Application>Microsoft Office PowerPoint</Application>
  <PresentationFormat>Custom</PresentationFormat>
  <Paragraphs>245</Paragraphs>
  <Slides>76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Muli Regular</vt:lpstr>
      <vt:lpstr>Aptos</vt:lpstr>
      <vt:lpstr>Muli Bold</vt:lpstr>
      <vt:lpstr>Segoe UI</vt:lpstr>
      <vt:lpstr>Wingdings</vt:lpstr>
      <vt:lpstr>Arial</vt:lpstr>
      <vt:lpstr>Calibri</vt:lpstr>
      <vt:lpstr>Office Theme</vt:lpstr>
      <vt:lpstr>PowerPoint Presentation</vt:lpstr>
      <vt:lpstr>The Business Power Of Air Line Programs</vt:lpstr>
      <vt:lpstr>Financial Value</vt:lpstr>
      <vt:lpstr>Data-Driven Strategy &amp; Dynamic Pricing</vt:lpstr>
      <vt:lpstr>Partner Ecosystems</vt:lpstr>
      <vt:lpstr>Competitive Edge</vt:lpstr>
      <vt:lpstr>Business Context – Airlines Loyalty</vt:lpstr>
      <vt:lpstr>Objectives – Loyalty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Model Overview</vt:lpstr>
      <vt:lpstr>PowerPoint Presentation</vt:lpstr>
      <vt:lpstr>PowerPoint Presentation</vt:lpstr>
      <vt:lpstr>PowerPoint Presentation</vt:lpstr>
      <vt:lpstr>PowerPoint Presentation</vt:lpstr>
      <vt:lpstr>PowerPoint Presentation</vt:lpstr>
      <vt:lpstr>Dashboard Sections</vt:lpstr>
      <vt:lpstr>PowerPoint Presentation</vt:lpstr>
      <vt:lpstr>PowerPoint Presentation</vt:lpstr>
      <vt:lpstr>PowerPoint Presentation</vt:lpstr>
      <vt:lpstr>PowerPoint Presentation</vt:lpstr>
      <vt:lpstr>PowerPoint Presentation</vt:lpstr>
      <vt:lpstr>PowerPoint Presentation</vt:lpstr>
      <vt:lpstr>Tableau Dashboard</vt:lpstr>
      <vt:lpstr>PowerPoint Presentation</vt:lpstr>
      <vt:lpstr>PowerPoint Presentation</vt:lpstr>
      <vt:lpstr>Actionable Insights</vt:lpstr>
      <vt:lpstr>Recommendations &amp; Next Steps</vt:lpstr>
      <vt:lpstr>1. Data Quality Enhancement</vt:lpstr>
      <vt:lpstr>2. Targeted Engagement Campaign</vt:lpstr>
      <vt:lpstr>3. CLV-Driven Segmentation &amp; Personalization</vt:lpstr>
      <vt:lpstr>4. Geographic Expansion Pilot</vt:lpstr>
      <vt:lpstr>5. Enrollment Optimization Strategy</vt:lpstr>
      <vt:lpstr>6. Dashboarding &amp; Reporting</vt:lpstr>
      <vt:lpstr>7. Governance &amp; Continuous Improvement</vt:lpstr>
      <vt:lpstr>Projected Impact &amp; ROI</vt:lpstr>
      <vt:lpstr>1. Data Quality Enhancement</vt:lpstr>
      <vt:lpstr>2. Targeted Retention Campaign</vt:lpstr>
      <vt:lpstr>3. CLV-Driven Segmentation</vt:lpstr>
      <vt:lpstr>4. Geographic Expansion Pilot</vt:lpstr>
      <vt:lpstr>5. Enrollment Optimization</vt:lpstr>
      <vt:lpstr>Consolidated Summary</vt:lpstr>
      <vt:lpstr>Questions &amp;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XPRISTO</dc:creator>
  <cp:lastModifiedBy>احمد محمد السعيد مصطفى عمر</cp:lastModifiedBy>
  <cp:revision>14</cp:revision>
  <dcterms:modified xsi:type="dcterms:W3CDTF">2025-07-15T19:58:31Z</dcterms:modified>
</cp:coreProperties>
</file>